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7" r:id="rId13"/>
    <p:sldId id="268" r:id="rId14"/>
    <p:sldId id="269" r:id="rId15"/>
    <p:sldId id="276" r:id="rId16"/>
    <p:sldId id="278" r:id="rId17"/>
    <p:sldId id="282" r:id="rId18"/>
    <p:sldId id="279" r:id="rId19"/>
    <p:sldId id="283" r:id="rId20"/>
    <p:sldId id="277" r:id="rId21"/>
    <p:sldId id="280" r:id="rId22"/>
    <p:sldId id="275" r:id="rId23"/>
    <p:sldId id="281" r:id="rId24"/>
    <p:sldId id="270" r:id="rId25"/>
    <p:sldId id="271" r:id="rId26"/>
    <p:sldId id="272" r:id="rId27"/>
    <p:sldId id="273" r:id="rId28"/>
    <p:sldId id="274" r:id="rId29"/>
    <p:sldId id="284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474" y="-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73CE3-E691-4E40-8D0B-DED0147A49AA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BC1AE-C2FC-47F1-9B27-54562804B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204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73CE3-E691-4E40-8D0B-DED0147A49AA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BC1AE-C2FC-47F1-9B27-54562804B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002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73CE3-E691-4E40-8D0B-DED0147A49AA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BC1AE-C2FC-47F1-9B27-54562804B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699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73CE3-E691-4E40-8D0B-DED0147A49AA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BC1AE-C2FC-47F1-9B27-54562804B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697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73CE3-E691-4E40-8D0B-DED0147A49AA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BC1AE-C2FC-47F1-9B27-54562804B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415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73CE3-E691-4E40-8D0B-DED0147A49AA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BC1AE-C2FC-47F1-9B27-54562804B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734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73CE3-E691-4E40-8D0B-DED0147A49AA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BC1AE-C2FC-47F1-9B27-54562804B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634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73CE3-E691-4E40-8D0B-DED0147A49AA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BC1AE-C2FC-47F1-9B27-54562804B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343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73CE3-E691-4E40-8D0B-DED0147A49AA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BC1AE-C2FC-47F1-9B27-54562804B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613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73CE3-E691-4E40-8D0B-DED0147A49AA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BC1AE-C2FC-47F1-9B27-54562804B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70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73CE3-E691-4E40-8D0B-DED0147A49AA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BC1AE-C2FC-47F1-9B27-54562804B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51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73CE3-E691-4E40-8D0B-DED0147A49AA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BC1AE-C2FC-47F1-9B27-54562804B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967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8006" y="-76199"/>
            <a:ext cx="7780193" cy="990600"/>
          </a:xfrm>
        </p:spPr>
        <p:txBody>
          <a:bodyPr/>
          <a:lstStyle/>
          <a:p>
            <a:r>
              <a:rPr lang="en-US" b="1" dirty="0" smtClean="0">
                <a:latin typeface="Baskerville Old Face" panose="02020602080505020303" pitchFamily="18" charset="0"/>
              </a:rPr>
              <a:t>Middle and Later Life</a:t>
            </a:r>
            <a:endParaRPr lang="en-US" b="1" dirty="0">
              <a:latin typeface="Baskerville Old Face" panose="020206020805050203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6" y="1146890"/>
            <a:ext cx="9178636" cy="6092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051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2484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i="1" dirty="0">
                <a:latin typeface="Bookman Old Style" panose="02050604050505020204" pitchFamily="18" charset="0"/>
              </a:rPr>
              <a:t>Remarriage </a:t>
            </a:r>
            <a:r>
              <a:rPr lang="en-US" b="1" dirty="0">
                <a:latin typeface="Bookman Old Style" panose="02050604050505020204" pitchFamily="18" charset="0"/>
              </a:rPr>
              <a:t>– pages 451-456</a:t>
            </a:r>
            <a:endParaRPr lang="en-US" sz="1600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en-US" sz="2000" dirty="0">
              <a:latin typeface="Bookman Old Style" panose="02050604050505020204" pitchFamily="18" charset="0"/>
            </a:endParaRPr>
          </a:p>
          <a:p>
            <a:r>
              <a:rPr lang="en-US" b="1" dirty="0">
                <a:latin typeface="Bookman Old Style" panose="02050604050505020204" pitchFamily="18" charset="0"/>
              </a:rPr>
              <a:t>In general:</a:t>
            </a:r>
            <a:endParaRPr lang="en-US" sz="2000" dirty="0">
              <a:latin typeface="Bookman Old Style" panose="02050604050505020204" pitchFamily="18" charset="0"/>
            </a:endParaRPr>
          </a:p>
          <a:p>
            <a:pPr lvl="0"/>
            <a:r>
              <a:rPr lang="en-US" dirty="0">
                <a:latin typeface="Bookman Old Style" panose="02050604050505020204" pitchFamily="18" charset="0"/>
              </a:rPr>
              <a:t> becoming more common in Canada because:</a:t>
            </a:r>
            <a:endParaRPr lang="en-US" sz="2000" dirty="0">
              <a:latin typeface="Bookman Old Style" panose="02050604050505020204" pitchFamily="18" charset="0"/>
            </a:endParaRPr>
          </a:p>
          <a:p>
            <a:pPr lvl="1"/>
            <a:r>
              <a:rPr lang="en-US" dirty="0">
                <a:latin typeface="Bookman Old Style" panose="02050604050505020204" pitchFamily="18" charset="0"/>
              </a:rPr>
              <a:t>divorce rate has been high for several decades, though individuals tend to remarry when opportunity arises</a:t>
            </a:r>
            <a:endParaRPr lang="en-US" sz="1800" dirty="0">
              <a:latin typeface="Bookman Old Style" panose="02050604050505020204" pitchFamily="18" charset="0"/>
            </a:endParaRPr>
          </a:p>
          <a:p>
            <a:pPr lvl="1"/>
            <a:r>
              <a:rPr lang="en-US" dirty="0">
                <a:latin typeface="Bookman Old Style" panose="02050604050505020204" pitchFamily="18" charset="0"/>
              </a:rPr>
              <a:t>improved health enables remarriage, esp. after death of spouse from accident or illness</a:t>
            </a:r>
            <a:endParaRPr lang="en-US" sz="1800" dirty="0">
              <a:latin typeface="Bookman Old Style" panose="02050604050505020204" pitchFamily="18" charset="0"/>
            </a:endParaRPr>
          </a:p>
          <a:p>
            <a:pPr lvl="0"/>
            <a:r>
              <a:rPr lang="en-US" dirty="0">
                <a:latin typeface="Bookman Old Style" panose="02050604050505020204" pitchFamily="18" charset="0"/>
              </a:rPr>
              <a:t> those who remarry are already familiar with the costs and benefits of marriage – they tend to marry someone they love to gain the companionship they miss</a:t>
            </a:r>
            <a:endParaRPr lang="en-US" sz="2000" dirty="0">
              <a:latin typeface="Bookman Old Style" panose="02050604050505020204" pitchFamily="18" charset="0"/>
            </a:endParaRPr>
          </a:p>
          <a:p>
            <a:pPr lvl="0"/>
            <a:r>
              <a:rPr lang="en-US" dirty="0">
                <a:latin typeface="Bookman Old Style" panose="02050604050505020204" pitchFamily="18" charset="0"/>
              </a:rPr>
              <a:t> research does not support viewpoint that later-life marriages are motivation by $$$ - in fact lower-income women are less likely to marry</a:t>
            </a:r>
            <a:endParaRPr lang="en-US" sz="2000" dirty="0">
              <a:latin typeface="Bookman Old Style" panose="020506040505050202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91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324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Bookman Old Style" panose="02050604050505020204" pitchFamily="18" charset="0"/>
              </a:rPr>
              <a:t>Adjustment to remarriage: </a:t>
            </a:r>
            <a:endParaRPr lang="en-US" dirty="0">
              <a:latin typeface="Bookman Old Style" panose="02050604050505020204" pitchFamily="18" charset="0"/>
            </a:endParaRPr>
          </a:p>
          <a:p>
            <a:r>
              <a:rPr lang="en-US" dirty="0" smtClean="0">
                <a:latin typeface="Bookman Old Style" panose="02050604050505020204" pitchFamily="18" charset="0"/>
              </a:rPr>
              <a:t>slow </a:t>
            </a:r>
            <a:r>
              <a:rPr lang="en-US" dirty="0">
                <a:latin typeface="Bookman Old Style" panose="02050604050505020204" pitchFamily="18" charset="0"/>
              </a:rPr>
              <a:t>process because complicated by commitments to career, children and extended </a:t>
            </a:r>
            <a:r>
              <a:rPr lang="en-US" dirty="0" smtClean="0">
                <a:latin typeface="Bookman Old Style" panose="02050604050505020204" pitchFamily="18" charset="0"/>
              </a:rPr>
              <a:t>family</a:t>
            </a:r>
          </a:p>
          <a:p>
            <a:r>
              <a:rPr lang="en-US" dirty="0" smtClean="0">
                <a:latin typeface="Bookman Old Style" panose="02050604050505020204" pitchFamily="18" charset="0"/>
              </a:rPr>
              <a:t>can </a:t>
            </a:r>
            <a:r>
              <a:rPr lang="en-US" dirty="0">
                <a:latin typeface="Bookman Old Style" panose="02050604050505020204" pitchFamily="18" charset="0"/>
              </a:rPr>
              <a:t>take 4-7 </a:t>
            </a:r>
            <a:r>
              <a:rPr lang="en-US" dirty="0" smtClean="0">
                <a:latin typeface="Bookman Old Style" panose="02050604050505020204" pitchFamily="18" charset="0"/>
              </a:rPr>
              <a:t>years</a:t>
            </a:r>
          </a:p>
          <a:p>
            <a:r>
              <a:rPr lang="en-US" dirty="0" smtClean="0">
                <a:latin typeface="Bookman Old Style" panose="02050604050505020204" pitchFamily="18" charset="0"/>
              </a:rPr>
              <a:t>most </a:t>
            </a:r>
            <a:r>
              <a:rPr lang="en-US" dirty="0">
                <a:latin typeface="Bookman Old Style" panose="02050604050505020204" pitchFamily="18" charset="0"/>
              </a:rPr>
              <a:t>remarriages are stable but they have a higher divorce rate – as many as 40% of remarried couples separate w/in four years if there are </a:t>
            </a:r>
            <a:r>
              <a:rPr lang="en-US" dirty="0" smtClean="0">
                <a:latin typeface="Bookman Old Style" panose="02050604050505020204" pitchFamily="18" charset="0"/>
              </a:rPr>
              <a:t>children</a:t>
            </a:r>
          </a:p>
          <a:p>
            <a:r>
              <a:rPr lang="en-US" dirty="0" smtClean="0">
                <a:latin typeface="Bookman Old Style" panose="02050604050505020204" pitchFamily="18" charset="0"/>
              </a:rPr>
              <a:t>conflicting </a:t>
            </a:r>
            <a:r>
              <a:rPr lang="en-US" dirty="0">
                <a:latin typeface="Bookman Old Style" panose="02050604050505020204" pitchFamily="18" charset="0"/>
              </a:rPr>
              <a:t>marital and work roles as remarriage coincides w/ greater involvement in work than first marriage </a:t>
            </a:r>
            <a:endParaRPr lang="en-US" dirty="0">
              <a:latin typeface="Bookman Old Style" panose="02050604050505020204" pitchFamily="18" charset="0"/>
            </a:endParaRPr>
          </a:p>
          <a:p>
            <a:r>
              <a:rPr lang="en-US" dirty="0" smtClean="0">
                <a:latin typeface="Bookman Old Style" panose="02050604050505020204" pitchFamily="18" charset="0"/>
              </a:rPr>
              <a:t>couples </a:t>
            </a:r>
            <a:r>
              <a:rPr lang="en-US" dirty="0">
                <a:latin typeface="Bookman Old Style" panose="02050604050505020204" pitchFamily="18" charset="0"/>
              </a:rPr>
              <a:t>may have difficulty negotiating new marital system when they have old strategies from other roles </a:t>
            </a:r>
          </a:p>
          <a:p>
            <a:endParaRPr lang="en-US" dirty="0">
              <a:latin typeface="Bookman Old Style" panose="020506040505050202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3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3246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>
                <a:latin typeface="Bookman Old Style" panose="02050604050505020204" pitchFamily="18" charset="0"/>
              </a:rPr>
              <a:t>Successful </a:t>
            </a:r>
            <a:r>
              <a:rPr lang="en-US" b="1" dirty="0" smtClean="0">
                <a:latin typeface="Bookman Old Style" panose="02050604050505020204" pitchFamily="18" charset="0"/>
              </a:rPr>
              <a:t>remarriage:</a:t>
            </a:r>
            <a:endParaRPr lang="en-US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Bookman Old Style" panose="02050604050505020204" pitchFamily="18" charset="0"/>
              </a:rPr>
              <a:t>both </a:t>
            </a:r>
            <a:r>
              <a:rPr lang="en-US" dirty="0">
                <a:latin typeface="Bookman Old Style" panose="02050604050505020204" pitchFamily="18" charset="0"/>
              </a:rPr>
              <a:t>partners must recover from their first marriage and get over grief, anger, etc. from divorce or </a:t>
            </a:r>
            <a:r>
              <a:rPr lang="en-US" dirty="0" smtClean="0">
                <a:latin typeface="Bookman Old Style" panose="02050604050505020204" pitchFamily="18" charset="0"/>
              </a:rPr>
              <a:t>bereavement</a:t>
            </a:r>
          </a:p>
          <a:p>
            <a:r>
              <a:rPr lang="en-US" dirty="0" smtClean="0">
                <a:latin typeface="Bookman Old Style" panose="02050604050505020204" pitchFamily="18" charset="0"/>
              </a:rPr>
              <a:t>children </a:t>
            </a:r>
            <a:r>
              <a:rPr lang="en-US" dirty="0">
                <a:latin typeface="Bookman Old Style" panose="02050604050505020204" pitchFamily="18" charset="0"/>
              </a:rPr>
              <a:t>and extended family members should be involved in the decision because it effects all of </a:t>
            </a:r>
            <a:r>
              <a:rPr lang="en-US" dirty="0" smtClean="0">
                <a:latin typeface="Bookman Old Style" panose="02050604050505020204" pitchFamily="18" charset="0"/>
              </a:rPr>
              <a:t>them</a:t>
            </a:r>
          </a:p>
          <a:p>
            <a:r>
              <a:rPr lang="en-US" dirty="0" smtClean="0">
                <a:latin typeface="Bookman Old Style" panose="02050604050505020204" pitchFamily="18" charset="0"/>
              </a:rPr>
              <a:t>a </a:t>
            </a:r>
            <a:r>
              <a:rPr lang="en-US" dirty="0">
                <a:latin typeface="Bookman Old Style" panose="02050604050505020204" pitchFamily="18" charset="0"/>
              </a:rPr>
              <a:t>flexible new family system will allow for maintaining ties to ex-spouses and in-laws for the benefit of the </a:t>
            </a:r>
            <a:r>
              <a:rPr lang="en-US" dirty="0" smtClean="0">
                <a:latin typeface="Bookman Old Style" panose="02050604050505020204" pitchFamily="18" charset="0"/>
              </a:rPr>
              <a:t>children</a:t>
            </a:r>
          </a:p>
          <a:p>
            <a:r>
              <a:rPr lang="en-US" dirty="0" smtClean="0">
                <a:latin typeface="Bookman Old Style" panose="02050604050505020204" pitchFamily="18" charset="0"/>
              </a:rPr>
              <a:t>developing </a:t>
            </a:r>
            <a:r>
              <a:rPr lang="en-US" dirty="0">
                <a:latin typeface="Bookman Old Style" panose="02050604050505020204" pitchFamily="18" charset="0"/>
              </a:rPr>
              <a:t>a marital subsystem with clear boundaries and solving problems as “</a:t>
            </a:r>
            <a:r>
              <a:rPr lang="en-US" dirty="0" smtClean="0">
                <a:latin typeface="Bookman Old Style" panose="02050604050505020204" pitchFamily="18" charset="0"/>
              </a:rPr>
              <a:t>we”</a:t>
            </a:r>
          </a:p>
          <a:p>
            <a:r>
              <a:rPr lang="en-US" dirty="0" smtClean="0">
                <a:latin typeface="Bookman Old Style" panose="02050604050505020204" pitchFamily="18" charset="0"/>
              </a:rPr>
              <a:t>lasting </a:t>
            </a:r>
            <a:r>
              <a:rPr lang="en-US" dirty="0">
                <a:latin typeface="Bookman Old Style" panose="02050604050505020204" pitchFamily="18" charset="0"/>
              </a:rPr>
              <a:t>remarriages often have a more practical than romantic attitude that allows them to deal with </a:t>
            </a:r>
            <a:r>
              <a:rPr lang="en-US" dirty="0" smtClean="0">
                <a:latin typeface="Bookman Old Style" panose="02050604050505020204" pitchFamily="18" charset="0"/>
              </a:rPr>
              <a:t>conflict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92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2484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>
                <a:latin typeface="Bookman Old Style" panose="02050604050505020204" pitchFamily="18" charset="0"/>
              </a:rPr>
              <a:t>Stepparents:</a:t>
            </a:r>
            <a:endParaRPr lang="en-US" dirty="0">
              <a:latin typeface="Bookman Old Style" panose="02050604050505020204" pitchFamily="18" charset="0"/>
            </a:endParaRPr>
          </a:p>
          <a:p>
            <a:r>
              <a:rPr lang="en-US" dirty="0" smtClean="0">
                <a:latin typeface="Bookman Old Style" panose="02050604050505020204" pitchFamily="18" charset="0"/>
              </a:rPr>
              <a:t>becoming </a:t>
            </a:r>
            <a:r>
              <a:rPr lang="en-US" dirty="0">
                <a:latin typeface="Bookman Old Style" panose="02050604050505020204" pitchFamily="18" charset="0"/>
              </a:rPr>
              <a:t>a stepparent is a challenge complicated by stereotypical </a:t>
            </a:r>
            <a:r>
              <a:rPr lang="en-US" dirty="0" smtClean="0">
                <a:latin typeface="Bookman Old Style" panose="02050604050505020204" pitchFamily="18" charset="0"/>
              </a:rPr>
              <a:t>roles</a:t>
            </a:r>
          </a:p>
          <a:p>
            <a:r>
              <a:rPr lang="en-US" dirty="0" smtClean="0">
                <a:latin typeface="Bookman Old Style" panose="02050604050505020204" pitchFamily="18" charset="0"/>
              </a:rPr>
              <a:t>since </a:t>
            </a:r>
            <a:r>
              <a:rPr lang="en-US" dirty="0">
                <a:latin typeface="Bookman Old Style" panose="02050604050505020204" pitchFamily="18" charset="0"/>
              </a:rPr>
              <a:t>parent-child relationship is older than the marriage, children may see stepparent as intruder and resent attempts at </a:t>
            </a:r>
            <a:r>
              <a:rPr lang="en-US" dirty="0" smtClean="0">
                <a:latin typeface="Bookman Old Style" panose="02050604050505020204" pitchFamily="18" charset="0"/>
              </a:rPr>
              <a:t>intimacy</a:t>
            </a:r>
          </a:p>
          <a:p>
            <a:r>
              <a:rPr lang="en-US" dirty="0" smtClean="0">
                <a:latin typeface="Bookman Old Style" panose="02050604050505020204" pitchFamily="18" charset="0"/>
              </a:rPr>
              <a:t>problems </a:t>
            </a:r>
            <a:r>
              <a:rPr lang="en-US" dirty="0">
                <a:latin typeface="Bookman Old Style" panose="02050604050505020204" pitchFamily="18" charset="0"/>
              </a:rPr>
              <a:t>can arise between stepsiblings in adjusting to changes in birth-order status, loyalties to other parents and new sibling rivalries </a:t>
            </a:r>
            <a:endParaRPr lang="en-US" dirty="0" smtClean="0">
              <a:latin typeface="Bookman Old Style" panose="02050604050505020204" pitchFamily="18" charset="0"/>
            </a:endParaRPr>
          </a:p>
          <a:p>
            <a:r>
              <a:rPr lang="en-US" dirty="0" smtClean="0">
                <a:latin typeface="Bookman Old Style" panose="02050604050505020204" pitchFamily="18" charset="0"/>
              </a:rPr>
              <a:t>when </a:t>
            </a:r>
            <a:r>
              <a:rPr lang="en-US" dirty="0">
                <a:latin typeface="Bookman Old Style" panose="02050604050505020204" pitchFamily="18" charset="0"/>
              </a:rPr>
              <a:t>children are older, conflict can happen b/c of repressed sexual attraction b/n “sudden </a:t>
            </a:r>
            <a:r>
              <a:rPr lang="en-US" dirty="0" smtClean="0">
                <a:latin typeface="Bookman Old Style" panose="02050604050505020204" pitchFamily="18" charset="0"/>
              </a:rPr>
              <a:t>siblings”</a:t>
            </a:r>
            <a:endParaRPr lang="en-US" dirty="0">
              <a:latin typeface="Bookman Old Style" panose="02050604050505020204" pitchFamily="18" charset="0"/>
            </a:endParaRPr>
          </a:p>
          <a:p>
            <a:r>
              <a:rPr lang="en-US" dirty="0" smtClean="0">
                <a:latin typeface="Bookman Old Style" panose="02050604050505020204" pitchFamily="18" charset="0"/>
              </a:rPr>
              <a:t> </a:t>
            </a:r>
            <a:r>
              <a:rPr lang="en-US" dirty="0">
                <a:latin typeface="Bookman Old Style" panose="02050604050505020204" pitchFamily="18" charset="0"/>
              </a:rPr>
              <a:t>most stepfamilies surveyed in a 1981 U.S. study felt “relaxed, orderly, and </a:t>
            </a:r>
            <a:r>
              <a:rPr lang="en-US" dirty="0" smtClean="0">
                <a:latin typeface="Bookman Old Style" panose="02050604050505020204" pitchFamily="18" charset="0"/>
              </a:rPr>
              <a:t>close”</a:t>
            </a:r>
          </a:p>
          <a:p>
            <a:r>
              <a:rPr lang="en-US" dirty="0" smtClean="0">
                <a:latin typeface="Bookman Old Style" panose="02050604050505020204" pitchFamily="18" charset="0"/>
              </a:rPr>
              <a:t>no </a:t>
            </a:r>
            <a:r>
              <a:rPr lang="en-US" dirty="0">
                <a:latin typeface="Bookman Old Style" panose="02050604050505020204" pitchFamily="18" charset="0"/>
              </a:rPr>
              <a:t>clear role models for stepparents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11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Bookman Old Style" panose="02050604050505020204" pitchFamily="18" charset="0"/>
              </a:rPr>
              <a:t>Stepchildren:</a:t>
            </a:r>
            <a:endParaRPr lang="en-US" dirty="0">
              <a:latin typeface="Bookman Old Style" panose="02050604050505020204" pitchFamily="18" charset="0"/>
            </a:endParaRPr>
          </a:p>
          <a:p>
            <a:pPr lvl="0"/>
            <a:r>
              <a:rPr lang="en-US" dirty="0">
                <a:latin typeface="Bookman Old Style" panose="02050604050505020204" pitchFamily="18" charset="0"/>
              </a:rPr>
              <a:t> despite conventional wisdom (benefits of improved household income, two parents supporting each other, the presence of both genders) remarriage does not seem to improve well-being for children of divorced parents</a:t>
            </a:r>
          </a:p>
          <a:p>
            <a:pPr lvl="0"/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behavioural</a:t>
            </a:r>
            <a:r>
              <a:rPr lang="en-US" dirty="0">
                <a:latin typeface="Bookman Old Style" panose="02050604050505020204" pitchFamily="18" charset="0"/>
              </a:rPr>
              <a:t> problems severe enough to need a mental health professional were found in 25%-30% of kids of divorced or remarried parents (compared w/ 10% of kids living w/ two biological parents)</a:t>
            </a:r>
          </a:p>
          <a:p>
            <a:pPr lvl="0"/>
            <a:r>
              <a:rPr lang="en-US" dirty="0">
                <a:latin typeface="Bookman Old Style" panose="02050604050505020204" pitchFamily="18" charset="0"/>
              </a:rPr>
              <a:t> stepchildren leave home earlier b/c of tension or conflict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51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Bookman Old Style" panose="02050604050505020204" pitchFamily="18" charset="0"/>
              </a:rPr>
              <a:t>Theories of Aging</a:t>
            </a:r>
            <a:r>
              <a:rPr lang="en-CA" dirty="0">
                <a:latin typeface="Bookman Old Style" panose="02050604050505020204" pitchFamily="18" charset="0"/>
              </a:rPr>
              <a:t/>
            </a:r>
            <a:br>
              <a:rPr lang="en-CA" dirty="0">
                <a:latin typeface="Bookman Old Style" panose="02050604050505020204" pitchFamily="18" charset="0"/>
              </a:rPr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6388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latin typeface="Bookman Old Style" panose="02050604050505020204" pitchFamily="18" charset="0"/>
              </a:rPr>
              <a:t>Charlotte </a:t>
            </a:r>
            <a:r>
              <a:rPr lang="en-US" b="1" dirty="0">
                <a:latin typeface="Bookman Old Style" panose="02050604050505020204" pitchFamily="18" charset="0"/>
              </a:rPr>
              <a:t>Buhler</a:t>
            </a:r>
            <a:r>
              <a:rPr lang="en-US" dirty="0">
                <a:latin typeface="Bookman Old Style" panose="02050604050505020204" pitchFamily="18" charset="0"/>
              </a:rPr>
              <a:t> (developmental theorist) </a:t>
            </a:r>
            <a:r>
              <a:rPr lang="en-US" dirty="0" smtClean="0">
                <a:latin typeface="Bookman Old Style" panose="02050604050505020204" pitchFamily="18" charset="0"/>
              </a:rPr>
              <a:t>1930s</a:t>
            </a:r>
            <a:endParaRPr lang="en-CA" dirty="0">
              <a:latin typeface="Bookman Old Style" panose="02050604050505020204" pitchFamily="18" charset="0"/>
            </a:endParaRPr>
          </a:p>
          <a:p>
            <a:r>
              <a:rPr lang="en-US" dirty="0" smtClean="0">
                <a:latin typeface="Bookman Old Style" panose="02050604050505020204" pitchFamily="18" charset="0"/>
              </a:rPr>
              <a:t>Lives </a:t>
            </a:r>
            <a:r>
              <a:rPr lang="en-US" dirty="0">
                <a:latin typeface="Bookman Old Style" panose="02050604050505020204" pitchFamily="18" charset="0"/>
              </a:rPr>
              <a:t>o</a:t>
            </a:r>
            <a:r>
              <a:rPr lang="en-US" dirty="0" smtClean="0">
                <a:latin typeface="Bookman Old Style" panose="02050604050505020204" pitchFamily="18" charset="0"/>
              </a:rPr>
              <a:t>f </a:t>
            </a:r>
            <a:r>
              <a:rPr lang="en-US" dirty="0" err="1" smtClean="0">
                <a:latin typeface="Bookman Old Style" panose="02050604050505020204" pitchFamily="18" charset="0"/>
              </a:rPr>
              <a:t>indiv</a:t>
            </a:r>
            <a:r>
              <a:rPr lang="en-US" dirty="0" smtClean="0">
                <a:latin typeface="Bookman Old Style" panose="02050604050505020204" pitchFamily="18" charset="0"/>
              </a:rPr>
              <a:t> parallel </a:t>
            </a:r>
            <a:r>
              <a:rPr lang="en-US" dirty="0">
                <a:latin typeface="Bookman Old Style" panose="02050604050505020204" pitchFamily="18" charset="0"/>
              </a:rPr>
              <a:t>their biological </a:t>
            </a:r>
            <a:r>
              <a:rPr lang="en-US" dirty="0" smtClean="0">
                <a:latin typeface="Bookman Old Style" panose="02050604050505020204" pitchFamily="18" charset="0"/>
              </a:rPr>
              <a:t>development</a:t>
            </a:r>
            <a:endParaRPr lang="en-CA" dirty="0">
              <a:latin typeface="Bookman Old Style" panose="02050604050505020204" pitchFamily="18" charset="0"/>
            </a:endParaRPr>
          </a:p>
          <a:p>
            <a:r>
              <a:rPr lang="en-US" dirty="0" smtClean="0">
                <a:latin typeface="Bookman Old Style" panose="02050604050505020204" pitchFamily="18" charset="0"/>
              </a:rPr>
              <a:t>0 </a:t>
            </a:r>
            <a:r>
              <a:rPr lang="en-US" dirty="0">
                <a:latin typeface="Bookman Old Style" panose="02050604050505020204" pitchFamily="18" charset="0"/>
              </a:rPr>
              <a:t>– 15: progressive growth at </a:t>
            </a:r>
            <a:r>
              <a:rPr lang="en-US" dirty="0" smtClean="0">
                <a:latin typeface="Bookman Old Style" panose="02050604050505020204" pitchFamily="18" charset="0"/>
              </a:rPr>
              <a:t>home</a:t>
            </a:r>
            <a:endParaRPr lang="en-CA" dirty="0">
              <a:latin typeface="Bookman Old Style" panose="02050604050505020204" pitchFamily="18" charset="0"/>
            </a:endParaRPr>
          </a:p>
          <a:p>
            <a:r>
              <a:rPr lang="en-US" dirty="0" smtClean="0">
                <a:latin typeface="Bookman Old Style" panose="02050604050505020204" pitchFamily="18" charset="0"/>
              </a:rPr>
              <a:t>15 </a:t>
            </a:r>
            <a:r>
              <a:rPr lang="en-US" dirty="0">
                <a:latin typeface="Bookman Old Style" panose="02050604050505020204" pitchFamily="18" charset="0"/>
              </a:rPr>
              <a:t>– 25: a period of growth and fertility, </a:t>
            </a:r>
            <a:r>
              <a:rPr lang="en-US" dirty="0" err="1">
                <a:latin typeface="Bookman Old Style" panose="02050604050505020204" pitchFamily="18" charset="0"/>
              </a:rPr>
              <a:t>indiv</a:t>
            </a:r>
            <a:r>
              <a:rPr lang="en-US" dirty="0">
                <a:latin typeface="Bookman Old Style" panose="02050604050505020204" pitchFamily="18" charset="0"/>
              </a:rPr>
              <a:t>. focus on clarifying </a:t>
            </a:r>
            <a:r>
              <a:rPr lang="en-US" dirty="0" smtClean="0">
                <a:latin typeface="Bookman Old Style" panose="02050604050505020204" pitchFamily="18" charset="0"/>
              </a:rPr>
              <a:t>goals</a:t>
            </a:r>
            <a:endParaRPr lang="en-CA" dirty="0">
              <a:latin typeface="Bookman Old Style" panose="02050604050505020204" pitchFamily="18" charset="0"/>
            </a:endParaRPr>
          </a:p>
          <a:p>
            <a:r>
              <a:rPr lang="en-US" dirty="0" smtClean="0">
                <a:latin typeface="Bookman Old Style" panose="02050604050505020204" pitchFamily="18" charset="0"/>
              </a:rPr>
              <a:t>25 </a:t>
            </a:r>
            <a:r>
              <a:rPr lang="en-US" dirty="0">
                <a:latin typeface="Bookman Old Style" panose="02050604050505020204" pitchFamily="18" charset="0"/>
              </a:rPr>
              <a:t>– 45 are the productive years; focus on stability and culmination of </a:t>
            </a:r>
            <a:r>
              <a:rPr lang="en-US" dirty="0" smtClean="0">
                <a:latin typeface="Bookman Old Style" panose="02050604050505020204" pitchFamily="18" charset="0"/>
              </a:rPr>
              <a:t>goals</a:t>
            </a:r>
            <a:endParaRPr lang="en-CA" dirty="0">
              <a:latin typeface="Bookman Old Style" panose="02050604050505020204" pitchFamily="18" charset="0"/>
            </a:endParaRPr>
          </a:p>
          <a:p>
            <a:r>
              <a:rPr lang="en-US" dirty="0" smtClean="0">
                <a:latin typeface="Bookman Old Style" panose="02050604050505020204" pitchFamily="18" charset="0"/>
              </a:rPr>
              <a:t>45 </a:t>
            </a:r>
            <a:r>
              <a:rPr lang="en-US" dirty="0">
                <a:latin typeface="Bookman Old Style" panose="02050604050505020204" pitchFamily="18" charset="0"/>
              </a:rPr>
              <a:t>– 65: loss of reproductive ability, self-assessment of the results of their </a:t>
            </a:r>
            <a:r>
              <a:rPr lang="en-US" dirty="0" smtClean="0">
                <a:latin typeface="Bookman Old Style" panose="02050604050505020204" pitchFamily="18" charset="0"/>
              </a:rPr>
              <a:t>goals</a:t>
            </a:r>
            <a:endParaRPr lang="en-CA" dirty="0">
              <a:latin typeface="Bookman Old Style" panose="02050604050505020204" pitchFamily="18" charset="0"/>
            </a:endParaRPr>
          </a:p>
          <a:p>
            <a:r>
              <a:rPr lang="en-US" dirty="0" smtClean="0">
                <a:latin typeface="Bookman Old Style" panose="02050604050505020204" pitchFamily="18" charset="0"/>
              </a:rPr>
              <a:t>65</a:t>
            </a:r>
            <a:r>
              <a:rPr lang="en-US" dirty="0">
                <a:latin typeface="Bookman Old Style" panose="02050604050505020204" pitchFamily="18" charset="0"/>
              </a:rPr>
              <a:t>+: biological decline, reflection on success or failure of goals </a:t>
            </a:r>
            <a:endParaRPr lang="en-CA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8573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0960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>
                <a:latin typeface="Bookman Old Style" panose="02050604050505020204" pitchFamily="18" charset="0"/>
              </a:rPr>
              <a:t>Contemporary Theories of Aging</a:t>
            </a:r>
            <a:endParaRPr lang="en-CA" dirty="0">
              <a:latin typeface="Bookman Old Style" panose="02050604050505020204" pitchFamily="18" charset="0"/>
            </a:endParaRPr>
          </a:p>
          <a:p>
            <a:r>
              <a:rPr lang="en-US" dirty="0">
                <a:latin typeface="Bookman Old Style" panose="02050604050505020204" pitchFamily="18" charset="0"/>
              </a:rPr>
              <a:t>(Marjorie Fiske and David </a:t>
            </a:r>
            <a:r>
              <a:rPr lang="en-US" dirty="0" smtClean="0">
                <a:latin typeface="Bookman Old Style" panose="02050604050505020204" pitchFamily="18" charset="0"/>
              </a:rPr>
              <a:t>A. </a:t>
            </a:r>
            <a:r>
              <a:rPr lang="en-US" dirty="0" err="1">
                <a:latin typeface="Bookman Old Style" panose="02050604050505020204" pitchFamily="18" charset="0"/>
              </a:rPr>
              <a:t>Chiriboga</a:t>
            </a:r>
            <a:r>
              <a:rPr lang="en-US" dirty="0">
                <a:latin typeface="Bookman Old Style" panose="02050604050505020204" pitchFamily="18" charset="0"/>
              </a:rPr>
              <a:t> 1990)</a:t>
            </a:r>
            <a:endParaRPr lang="en-CA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Bookman Old Style" panose="02050604050505020204" pitchFamily="18" charset="0"/>
              </a:rPr>
              <a:t> </a:t>
            </a:r>
            <a:endParaRPr lang="en-CA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Bookman Old Style" panose="02050604050505020204" pitchFamily="18" charset="0"/>
              </a:rPr>
              <a:t>Stability Template Model</a:t>
            </a:r>
            <a:endParaRPr lang="en-CA" dirty="0">
              <a:latin typeface="Bookman Old Style" panose="02050604050505020204" pitchFamily="18" charset="0"/>
            </a:endParaRPr>
          </a:p>
          <a:p>
            <a:pPr lvl="0"/>
            <a:r>
              <a:rPr lang="en-US" dirty="0">
                <a:latin typeface="Bookman Old Style" panose="02050604050505020204" pitchFamily="18" charset="0"/>
              </a:rPr>
              <a:t>individuals do not change once they reach </a:t>
            </a:r>
            <a:r>
              <a:rPr lang="en-US" dirty="0" smtClean="0">
                <a:latin typeface="Bookman Old Style" panose="02050604050505020204" pitchFamily="18" charset="0"/>
              </a:rPr>
              <a:t>adulthood</a:t>
            </a:r>
            <a:endParaRPr lang="en-CA" dirty="0" smtClean="0">
              <a:latin typeface="Bookman Old Style" panose="02050604050505020204" pitchFamily="18" charset="0"/>
            </a:endParaRPr>
          </a:p>
          <a:p>
            <a:pPr lvl="0"/>
            <a:r>
              <a:rPr lang="en-US" dirty="0" smtClean="0">
                <a:latin typeface="Bookman Old Style" panose="02050604050505020204" pitchFamily="18" charset="0"/>
              </a:rPr>
              <a:t>basic </a:t>
            </a:r>
            <a:r>
              <a:rPr lang="en-US" dirty="0">
                <a:latin typeface="Bookman Old Style" panose="02050604050505020204" pitchFamily="18" charset="0"/>
              </a:rPr>
              <a:t>personality is formed in childhood, though can still develop into </a:t>
            </a:r>
            <a:r>
              <a:rPr lang="en-US" dirty="0" smtClean="0">
                <a:latin typeface="Bookman Old Style" panose="02050604050505020204" pitchFamily="18" charset="0"/>
              </a:rPr>
              <a:t>adulthood</a:t>
            </a:r>
            <a:endParaRPr lang="en-CA" dirty="0" smtClean="0">
              <a:latin typeface="Bookman Old Style" panose="02050604050505020204" pitchFamily="18" charset="0"/>
            </a:endParaRPr>
          </a:p>
          <a:p>
            <a:pPr lvl="0"/>
            <a:r>
              <a:rPr lang="en-US" dirty="0" smtClean="0">
                <a:latin typeface="Bookman Old Style" panose="02050604050505020204" pitchFamily="18" charset="0"/>
              </a:rPr>
              <a:t>individual’s </a:t>
            </a:r>
            <a:r>
              <a:rPr lang="en-US" dirty="0">
                <a:latin typeface="Bookman Old Style" panose="02050604050505020204" pitchFamily="18" charset="0"/>
              </a:rPr>
              <a:t>identity is stable and will respond to events and stressors </a:t>
            </a:r>
            <a:r>
              <a:rPr lang="en-US" dirty="0" smtClean="0">
                <a:latin typeface="Bookman Old Style" panose="02050604050505020204" pitchFamily="18" charset="0"/>
              </a:rPr>
              <a:t>consistently</a:t>
            </a:r>
            <a:endParaRPr lang="en-CA" dirty="0" smtClean="0">
              <a:latin typeface="Bookman Old Style" panose="02050604050505020204" pitchFamily="18" charset="0"/>
            </a:endParaRPr>
          </a:p>
          <a:p>
            <a:pPr lvl="0"/>
            <a:r>
              <a:rPr lang="en-US" dirty="0" smtClean="0">
                <a:latin typeface="Bookman Old Style" panose="02050604050505020204" pitchFamily="18" charset="0"/>
              </a:rPr>
              <a:t>therefore</a:t>
            </a:r>
            <a:r>
              <a:rPr lang="en-US" dirty="0">
                <a:latin typeface="Bookman Old Style" panose="02050604050505020204" pitchFamily="18" charset="0"/>
              </a:rPr>
              <a:t>, </a:t>
            </a:r>
            <a:r>
              <a:rPr lang="en-US" dirty="0" err="1">
                <a:latin typeface="Bookman Old Style" panose="02050604050505020204" pitchFamily="18" charset="0"/>
              </a:rPr>
              <a:t>behaviour</a:t>
            </a:r>
            <a:r>
              <a:rPr lang="en-US" dirty="0">
                <a:latin typeface="Bookman Old Style" panose="02050604050505020204" pitchFamily="18" charset="0"/>
              </a:rPr>
              <a:t> can have variations due to changes in environment, but </a:t>
            </a:r>
            <a:r>
              <a:rPr lang="en-US" dirty="0" err="1">
                <a:latin typeface="Bookman Old Style" panose="02050604050505020204" pitchFamily="18" charset="0"/>
              </a:rPr>
              <a:t>indiv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behaviour</a:t>
            </a:r>
            <a:r>
              <a:rPr lang="en-US" dirty="0">
                <a:latin typeface="Bookman Old Style" panose="02050604050505020204" pitchFamily="18" charset="0"/>
              </a:rPr>
              <a:t> is predictable</a:t>
            </a:r>
            <a:endParaRPr lang="en-CA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en-CA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en-CA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68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Bookman Old Style" panose="02050604050505020204" pitchFamily="18" charset="0"/>
              </a:rPr>
              <a:t>Orderly Change Model</a:t>
            </a:r>
            <a:endParaRPr lang="en-CA" dirty="0">
              <a:latin typeface="Bookman Old Style" panose="02050604050505020204" pitchFamily="18" charset="0"/>
            </a:endParaRPr>
          </a:p>
          <a:p>
            <a:pPr lvl="0"/>
            <a:r>
              <a:rPr lang="en-US" dirty="0">
                <a:latin typeface="Bookman Old Style" panose="02050604050505020204" pitchFamily="18" charset="0"/>
              </a:rPr>
              <a:t>identity is formed early in life but changes due to environmental influences</a:t>
            </a:r>
            <a:endParaRPr lang="en-CA" dirty="0">
              <a:latin typeface="Bookman Old Style" panose="02050604050505020204" pitchFamily="18" charset="0"/>
            </a:endParaRPr>
          </a:p>
          <a:p>
            <a:pPr lvl="0"/>
            <a:r>
              <a:rPr lang="en-US" dirty="0">
                <a:latin typeface="Bookman Old Style" panose="02050604050505020204" pitchFamily="18" charset="0"/>
              </a:rPr>
              <a:t>Erikson says identity is dependent on whether there are opportunities available</a:t>
            </a:r>
            <a:endParaRPr lang="en-CA" dirty="0">
              <a:latin typeface="Bookman Old Style" panose="02050604050505020204" pitchFamily="18" charset="0"/>
            </a:endParaRPr>
          </a:p>
          <a:p>
            <a:pPr lvl="0"/>
            <a:r>
              <a:rPr lang="en-US" dirty="0">
                <a:latin typeface="Bookman Old Style" panose="02050604050505020204" pitchFamily="18" charset="0"/>
              </a:rPr>
              <a:t>Therefore, identity can change according to options available in society</a:t>
            </a:r>
            <a:endParaRPr lang="en-CA" dirty="0">
              <a:latin typeface="Bookman Old Style" panose="02050604050505020204" pitchFamily="18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3657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172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latin typeface="Bookman Old Style" panose="02050604050505020204" pitchFamily="18" charset="0"/>
              </a:rPr>
              <a:t>Theory of Random Change</a:t>
            </a:r>
            <a:endParaRPr lang="en-CA" dirty="0">
              <a:latin typeface="Bookman Old Style" panose="02050604050505020204" pitchFamily="18" charset="0"/>
            </a:endParaRPr>
          </a:p>
          <a:p>
            <a:pPr lvl="0"/>
            <a:r>
              <a:rPr lang="en-US" dirty="0">
                <a:latin typeface="Bookman Old Style" panose="02050604050505020204" pitchFamily="18" charset="0"/>
              </a:rPr>
              <a:t>Fate, or non-normative events, can cause change in identity b/c of how </a:t>
            </a:r>
            <a:r>
              <a:rPr lang="en-US" dirty="0" err="1">
                <a:latin typeface="Bookman Old Style" panose="02050604050505020204" pitchFamily="18" charset="0"/>
              </a:rPr>
              <a:t>indiv</a:t>
            </a:r>
            <a:r>
              <a:rPr lang="en-US" dirty="0">
                <a:latin typeface="Bookman Old Style" panose="02050604050505020204" pitchFamily="18" charset="0"/>
              </a:rPr>
              <a:t> adapt to new roles</a:t>
            </a:r>
            <a:endParaRPr lang="en-CA" dirty="0">
              <a:latin typeface="Bookman Old Style" panose="02050604050505020204" pitchFamily="18" charset="0"/>
            </a:endParaRPr>
          </a:p>
          <a:p>
            <a:pPr lvl="0"/>
            <a:r>
              <a:rPr lang="en-US" dirty="0">
                <a:latin typeface="Bookman Old Style" panose="02050604050505020204" pitchFamily="18" charset="0"/>
              </a:rPr>
              <a:t>Can there be a link to whether social change affects </a:t>
            </a:r>
            <a:r>
              <a:rPr lang="en-US" dirty="0" err="1">
                <a:latin typeface="Bookman Old Style" panose="02050604050505020204" pitchFamily="18" charset="0"/>
              </a:rPr>
              <a:t>behaviour</a:t>
            </a:r>
            <a:r>
              <a:rPr lang="en-US" dirty="0">
                <a:latin typeface="Bookman Old Style" panose="02050604050505020204" pitchFamily="18" charset="0"/>
              </a:rPr>
              <a:t> of a cohort?</a:t>
            </a:r>
            <a:endParaRPr lang="en-CA" dirty="0">
              <a:latin typeface="Bookman Old Style" panose="02050604050505020204" pitchFamily="18" charset="0"/>
            </a:endParaRPr>
          </a:p>
          <a:p>
            <a:pPr lvl="0"/>
            <a:r>
              <a:rPr lang="en-US" dirty="0">
                <a:latin typeface="Bookman Old Style" panose="02050604050505020204" pitchFamily="18" charset="0"/>
              </a:rPr>
              <a:t>American psych. Klaus </a:t>
            </a:r>
            <a:r>
              <a:rPr lang="en-US" dirty="0" err="1">
                <a:latin typeface="Bookman Old Style" panose="02050604050505020204" pitchFamily="18" charset="0"/>
              </a:rPr>
              <a:t>Riegel</a:t>
            </a:r>
            <a:r>
              <a:rPr lang="en-US" dirty="0">
                <a:latin typeface="Bookman Old Style" panose="02050604050505020204" pitchFamily="18" charset="0"/>
              </a:rPr>
              <a:t> says that people change over time due to biological, cultural, psychological and sociological factors.</a:t>
            </a:r>
            <a:endParaRPr lang="en-CA" dirty="0">
              <a:latin typeface="Bookman Old Style" panose="02050604050505020204" pitchFamily="18" charset="0"/>
            </a:endParaRPr>
          </a:p>
          <a:p>
            <a:pPr lvl="0"/>
            <a:r>
              <a:rPr lang="en-US" dirty="0">
                <a:latin typeface="Bookman Old Style" panose="02050604050505020204" pitchFamily="18" charset="0"/>
              </a:rPr>
              <a:t>Therefore, patterns in </a:t>
            </a:r>
            <a:r>
              <a:rPr lang="en-US" dirty="0" err="1">
                <a:latin typeface="Bookman Old Style" panose="02050604050505020204" pitchFamily="18" charset="0"/>
              </a:rPr>
              <a:t>behaviour</a:t>
            </a:r>
            <a:r>
              <a:rPr lang="en-US" dirty="0">
                <a:latin typeface="Bookman Old Style" panose="02050604050505020204" pitchFamily="18" charset="0"/>
              </a:rPr>
              <a:t> may exist in cohorts b/c they were exposed to the same events</a:t>
            </a:r>
            <a:endParaRPr lang="en-CA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en-CA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73053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>
                <a:latin typeface="Bookman Old Style" panose="02050604050505020204" pitchFamily="18" charset="0"/>
              </a:rPr>
              <a:t>Social Construction Theory</a:t>
            </a:r>
            <a:endParaRPr lang="en-CA" dirty="0">
              <a:latin typeface="Bookman Old Style" panose="02050604050505020204" pitchFamily="18" charset="0"/>
            </a:endParaRPr>
          </a:p>
          <a:p>
            <a:pPr lvl="0"/>
            <a:r>
              <a:rPr lang="en-US" dirty="0">
                <a:latin typeface="Bookman Old Style" panose="02050604050505020204" pitchFamily="18" charset="0"/>
              </a:rPr>
              <a:t>Related to symbolic interactionism</a:t>
            </a:r>
            <a:endParaRPr lang="en-CA" dirty="0">
              <a:latin typeface="Bookman Old Style" panose="02050604050505020204" pitchFamily="18" charset="0"/>
            </a:endParaRPr>
          </a:p>
          <a:p>
            <a:pPr lvl="0"/>
            <a:r>
              <a:rPr lang="en-US" dirty="0">
                <a:latin typeface="Bookman Old Style" panose="02050604050505020204" pitchFamily="18" charset="0"/>
              </a:rPr>
              <a:t>Actions and feelings of </a:t>
            </a:r>
            <a:r>
              <a:rPr lang="en-US" dirty="0" err="1">
                <a:latin typeface="Bookman Old Style" panose="02050604050505020204" pitchFamily="18" charset="0"/>
              </a:rPr>
              <a:t>indiv</a:t>
            </a:r>
            <a:r>
              <a:rPr lang="en-US" dirty="0">
                <a:latin typeface="Bookman Old Style" panose="02050604050505020204" pitchFamily="18" charset="0"/>
              </a:rPr>
              <a:t> have no intrinsic meaning on their own, but are given meaning by the theoretical perspectives that are developed for their explanation.</a:t>
            </a:r>
            <a:endParaRPr lang="en-CA" dirty="0">
              <a:latin typeface="Bookman Old Style" panose="02050604050505020204" pitchFamily="18" charset="0"/>
            </a:endParaRPr>
          </a:p>
          <a:p>
            <a:pPr lvl="0"/>
            <a:r>
              <a:rPr lang="en-US" dirty="0" err="1">
                <a:latin typeface="Bookman Old Style" panose="02050604050505020204" pitchFamily="18" charset="0"/>
              </a:rPr>
              <a:t>Behaviour</a:t>
            </a:r>
            <a:r>
              <a:rPr lang="en-US" dirty="0">
                <a:latin typeface="Bookman Old Style" panose="02050604050505020204" pitchFamily="18" charset="0"/>
              </a:rPr>
              <a:t> does not really change over time, place or generation, the meaning of the </a:t>
            </a:r>
            <a:r>
              <a:rPr lang="en-US" dirty="0" err="1">
                <a:latin typeface="Bookman Old Style" panose="02050604050505020204" pitchFamily="18" charset="0"/>
              </a:rPr>
              <a:t>behaviour</a:t>
            </a:r>
            <a:r>
              <a:rPr lang="en-US" dirty="0">
                <a:latin typeface="Bookman Old Style" panose="02050604050505020204" pitchFamily="18" charset="0"/>
              </a:rPr>
              <a:t> changes dependent on what society thinks at that time.</a:t>
            </a:r>
            <a:endParaRPr lang="en-CA" dirty="0">
              <a:latin typeface="Bookman Old Style" panose="02050604050505020204" pitchFamily="18" charset="0"/>
            </a:endParaRPr>
          </a:p>
          <a:p>
            <a:pPr lvl="0"/>
            <a:r>
              <a:rPr lang="en-US" dirty="0" err="1">
                <a:latin typeface="Bookman Old Style" panose="02050604050505020204" pitchFamily="18" charset="0"/>
              </a:rPr>
              <a:t>Behaviour’s</a:t>
            </a:r>
            <a:r>
              <a:rPr lang="en-US" dirty="0">
                <a:latin typeface="Bookman Old Style" panose="02050604050505020204" pitchFamily="18" charset="0"/>
              </a:rPr>
              <a:t> meaning is socially constructed.</a:t>
            </a:r>
            <a:endParaRPr lang="en-CA" dirty="0">
              <a:latin typeface="Bookman Old Style" panose="02050604050505020204" pitchFamily="18" charset="0"/>
            </a:endParaRPr>
          </a:p>
          <a:p>
            <a:pPr lvl="0"/>
            <a:r>
              <a:rPr lang="en-US" dirty="0">
                <a:latin typeface="Bookman Old Style" panose="02050604050505020204" pitchFamily="18" charset="0"/>
              </a:rPr>
              <a:t>Ex.  Empty-nest syndrome seen as a crisis for women in the 1960s, but not for women of the 1990s.</a:t>
            </a:r>
            <a:endParaRPr lang="en-CA" dirty="0">
              <a:latin typeface="Bookman Old Style" panose="02050604050505020204" pitchFamily="18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618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324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Baskerville Old Face" panose="02020602080505020303" pitchFamily="18" charset="0"/>
              </a:rPr>
              <a:t>Adult Life in Canada</a:t>
            </a:r>
            <a:endParaRPr lang="en-US" dirty="0">
              <a:latin typeface="Baskerville Old Face" panose="02020602080505020303" pitchFamily="18" charset="0"/>
            </a:endParaRPr>
          </a:p>
          <a:p>
            <a:pPr lvl="0"/>
            <a:r>
              <a:rPr lang="en-US" dirty="0">
                <a:latin typeface="Baskerville Old Face" panose="02020602080505020303" pitchFamily="18" charset="0"/>
              </a:rPr>
              <a:t>Canadians are living longer than ever before</a:t>
            </a:r>
          </a:p>
          <a:p>
            <a:pPr lvl="0"/>
            <a:r>
              <a:rPr lang="en-US" dirty="0">
                <a:latin typeface="Baskerville Old Face" panose="02020602080505020303" pitchFamily="18" charset="0"/>
              </a:rPr>
              <a:t>If people become adults in their early thirties, then they still have 50 years of adulthood left before them!</a:t>
            </a:r>
          </a:p>
          <a:p>
            <a:pPr lvl="0"/>
            <a:r>
              <a:rPr lang="en-US" dirty="0">
                <a:latin typeface="Baskerville Old Face" panose="02020602080505020303" pitchFamily="18" charset="0"/>
              </a:rPr>
              <a:t>Midlife: men – 39,    women – </a:t>
            </a:r>
            <a:r>
              <a:rPr lang="en-US" dirty="0" smtClean="0">
                <a:latin typeface="Baskerville Old Face" panose="02020602080505020303" pitchFamily="18" charset="0"/>
              </a:rPr>
              <a:t>41</a:t>
            </a:r>
          </a:p>
          <a:p>
            <a:pPr lvl="0"/>
            <a:r>
              <a:rPr lang="en-US" dirty="0" smtClean="0">
                <a:latin typeface="Baskerville Old Face" panose="02020602080505020303" pitchFamily="18" charset="0"/>
              </a:rPr>
              <a:t>Adulthood </a:t>
            </a:r>
            <a:r>
              <a:rPr lang="en-US" dirty="0">
                <a:latin typeface="Baskerville Old Face" panose="02020602080505020303" pitchFamily="18" charset="0"/>
              </a:rPr>
              <a:t>is one long stage but family life-cycle perspective states that events like marriage, childbearing, </a:t>
            </a:r>
            <a:r>
              <a:rPr lang="en-US" dirty="0" err="1">
                <a:latin typeface="Baskerville Old Face" panose="02020602080505020303" pitchFamily="18" charset="0"/>
              </a:rPr>
              <a:t>grandparenting</a:t>
            </a:r>
            <a:r>
              <a:rPr lang="en-US" dirty="0">
                <a:latin typeface="Baskerville Old Face" panose="02020602080505020303" pitchFamily="18" charset="0"/>
              </a:rPr>
              <a:t>, and retirement are transition points in most Canadian adult lives.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6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324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Bookman Old Style" panose="02050604050505020204" pitchFamily="18" charset="0"/>
              </a:rPr>
              <a:t>Bereavement</a:t>
            </a:r>
            <a:endParaRPr lang="en-CA" dirty="0">
              <a:latin typeface="Bookman Old Style" panose="02050604050505020204" pitchFamily="18" charset="0"/>
            </a:endParaRPr>
          </a:p>
          <a:p>
            <a:pPr lvl="0"/>
            <a:r>
              <a:rPr lang="en-US" dirty="0">
                <a:latin typeface="Bookman Old Style" panose="02050604050505020204" pitchFamily="18" charset="0"/>
              </a:rPr>
              <a:t>The death of a spouse is the most stressful and disruptive event in life.</a:t>
            </a:r>
            <a:endParaRPr lang="en-CA" dirty="0">
              <a:latin typeface="Bookman Old Style" panose="02050604050505020204" pitchFamily="18" charset="0"/>
            </a:endParaRPr>
          </a:p>
          <a:p>
            <a:pPr lvl="0"/>
            <a:r>
              <a:rPr lang="en-US" dirty="0">
                <a:latin typeface="Bookman Old Style" panose="02050604050505020204" pitchFamily="18" charset="0"/>
              </a:rPr>
              <a:t>Post-retirement marriages are happier (than newlyweds) possibly b/c older people are better at resolving problems.</a:t>
            </a:r>
            <a:endParaRPr lang="en-CA" dirty="0">
              <a:latin typeface="Bookman Old Style" panose="02050604050505020204" pitchFamily="18" charset="0"/>
            </a:endParaRPr>
          </a:p>
          <a:p>
            <a:pPr lvl="0"/>
            <a:r>
              <a:rPr lang="en-US" dirty="0" smtClean="0">
                <a:latin typeface="Bookman Old Style" panose="02050604050505020204" pitchFamily="18" charset="0"/>
              </a:rPr>
              <a:t>Women are </a:t>
            </a:r>
            <a:r>
              <a:rPr lang="en-US" dirty="0">
                <a:latin typeface="Bookman Old Style" panose="02050604050505020204" pitchFamily="18" charset="0"/>
              </a:rPr>
              <a:t>more likely than </a:t>
            </a:r>
            <a:r>
              <a:rPr lang="en-US" dirty="0" smtClean="0">
                <a:latin typeface="Bookman Old Style" panose="02050604050505020204" pitchFamily="18" charset="0"/>
              </a:rPr>
              <a:t>men </a:t>
            </a:r>
            <a:r>
              <a:rPr lang="en-US" dirty="0">
                <a:latin typeface="Bookman Old Style" panose="02050604050505020204" pitchFamily="18" charset="0"/>
              </a:rPr>
              <a:t>to be widowed, as </a:t>
            </a:r>
            <a:r>
              <a:rPr lang="en-US" dirty="0" smtClean="0">
                <a:latin typeface="Bookman Old Style" panose="02050604050505020204" pitchFamily="18" charset="0"/>
              </a:rPr>
              <a:t>women marry </a:t>
            </a:r>
            <a:r>
              <a:rPr lang="en-US" dirty="0">
                <a:latin typeface="Bookman Old Style" panose="02050604050505020204" pitchFamily="18" charset="0"/>
              </a:rPr>
              <a:t>men who are older, and </a:t>
            </a:r>
            <a:r>
              <a:rPr lang="en-US" dirty="0" smtClean="0">
                <a:latin typeface="Bookman Old Style" panose="02050604050505020204" pitchFamily="18" charset="0"/>
              </a:rPr>
              <a:t>women live </a:t>
            </a:r>
            <a:r>
              <a:rPr lang="en-US" dirty="0">
                <a:latin typeface="Bookman Old Style" panose="02050604050505020204" pitchFamily="18" charset="0"/>
              </a:rPr>
              <a:t>longer </a:t>
            </a:r>
            <a:r>
              <a:rPr lang="en-US" dirty="0" smtClean="0">
                <a:latin typeface="Bookman Old Style" panose="02050604050505020204" pitchFamily="18" charset="0"/>
              </a:rPr>
              <a:t>than men </a:t>
            </a:r>
            <a:r>
              <a:rPr lang="en-US" dirty="0">
                <a:latin typeface="Bookman Old Style" panose="02050604050505020204" pitchFamily="18" charset="0"/>
              </a:rPr>
              <a:t>.</a:t>
            </a:r>
            <a:endParaRPr lang="en-CA" dirty="0">
              <a:latin typeface="Bookman Old Style" panose="02050604050505020204" pitchFamily="18" charset="0"/>
            </a:endParaRPr>
          </a:p>
          <a:p>
            <a:pPr lvl="0"/>
            <a:r>
              <a:rPr lang="en-US" dirty="0" smtClean="0">
                <a:latin typeface="Bookman Old Style" panose="02050604050505020204" pitchFamily="18" charset="0"/>
              </a:rPr>
              <a:t>women are </a:t>
            </a:r>
            <a:r>
              <a:rPr lang="en-US" dirty="0">
                <a:latin typeface="Bookman Old Style" panose="02050604050505020204" pitchFamily="18" charset="0"/>
              </a:rPr>
              <a:t>more likely to spend their final years alone, while </a:t>
            </a:r>
            <a:r>
              <a:rPr lang="en-US" dirty="0" smtClean="0">
                <a:latin typeface="Bookman Old Style" panose="02050604050505020204" pitchFamily="18" charset="0"/>
              </a:rPr>
              <a:t>men </a:t>
            </a:r>
            <a:r>
              <a:rPr lang="en-US" dirty="0">
                <a:latin typeface="Bookman Old Style" panose="02050604050505020204" pitchFamily="18" charset="0"/>
              </a:rPr>
              <a:t>are more likely to die with a wife and family around them.</a:t>
            </a:r>
            <a:endParaRPr lang="en-CA" dirty="0">
              <a:latin typeface="Bookman Old Style" panose="02050604050505020204" pitchFamily="18" charset="0"/>
            </a:endParaRPr>
          </a:p>
          <a:p>
            <a:pPr lvl="0"/>
            <a:r>
              <a:rPr lang="en-US" dirty="0">
                <a:latin typeface="Bookman Old Style" panose="02050604050505020204" pitchFamily="18" charset="0"/>
              </a:rPr>
              <a:t>1988: less than 40% of older </a:t>
            </a:r>
            <a:r>
              <a:rPr lang="en-US" dirty="0" smtClean="0">
                <a:latin typeface="Bookman Old Style" panose="02050604050505020204" pitchFamily="18" charset="0"/>
              </a:rPr>
              <a:t>women </a:t>
            </a:r>
            <a:r>
              <a:rPr lang="en-US" dirty="0">
                <a:latin typeface="Bookman Old Style" panose="02050604050505020204" pitchFamily="18" charset="0"/>
              </a:rPr>
              <a:t>were married.</a:t>
            </a:r>
            <a:endParaRPr lang="en-CA" dirty="0">
              <a:latin typeface="Bookman Old Style" panose="02050604050505020204" pitchFamily="18" charset="0"/>
            </a:endParaRPr>
          </a:p>
          <a:p>
            <a:pPr lvl="0"/>
            <a:r>
              <a:rPr lang="en-US" dirty="0">
                <a:latin typeface="Bookman Old Style" panose="02050604050505020204" pitchFamily="18" charset="0"/>
              </a:rPr>
              <a:t>10% of </a:t>
            </a:r>
            <a:r>
              <a:rPr lang="en-US" dirty="0" smtClean="0">
                <a:latin typeface="Bookman Old Style" panose="02050604050505020204" pitchFamily="18" charset="0"/>
              </a:rPr>
              <a:t>women </a:t>
            </a:r>
            <a:r>
              <a:rPr lang="en-US" dirty="0">
                <a:latin typeface="Bookman Old Style" panose="02050604050505020204" pitchFamily="18" charset="0"/>
              </a:rPr>
              <a:t>remarry, widowers 2X more likely to remarry.</a:t>
            </a:r>
            <a:endParaRPr lang="en-CA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Bookman Old Style" panose="02050604050505020204" pitchFamily="18" charset="0"/>
              </a:rPr>
              <a:t> </a:t>
            </a:r>
            <a:endParaRPr lang="en-CA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2891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5532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Bookman Old Style" panose="02050604050505020204" pitchFamily="18" charset="0"/>
              </a:rPr>
              <a:t>MEN:</a:t>
            </a:r>
            <a:endParaRPr lang="en-CA" dirty="0">
              <a:latin typeface="Bookman Old Style" panose="02050604050505020204" pitchFamily="18" charset="0"/>
            </a:endParaRPr>
          </a:p>
          <a:p>
            <a:pPr lvl="0"/>
            <a:r>
              <a:rPr lang="en-US" dirty="0" smtClean="0">
                <a:latin typeface="Bookman Old Style" panose="02050604050505020204" pitchFamily="18" charset="0"/>
              </a:rPr>
              <a:t>have </a:t>
            </a:r>
            <a:r>
              <a:rPr lang="en-US" dirty="0">
                <a:latin typeface="Bookman Old Style" panose="02050604050505020204" pitchFamily="18" charset="0"/>
              </a:rPr>
              <a:t>more difficulty adjusting to death of spouse </a:t>
            </a:r>
            <a:r>
              <a:rPr lang="en-US" dirty="0" smtClean="0">
                <a:latin typeface="Bookman Old Style" panose="02050604050505020204" pitchFamily="18" charset="0"/>
              </a:rPr>
              <a:t>than women do.</a:t>
            </a:r>
            <a:endParaRPr lang="en-CA" dirty="0" smtClean="0">
              <a:latin typeface="Bookman Old Style" panose="02050604050505020204" pitchFamily="18" charset="0"/>
            </a:endParaRPr>
          </a:p>
          <a:p>
            <a:pPr lvl="0"/>
            <a:r>
              <a:rPr lang="en-US" dirty="0" smtClean="0">
                <a:latin typeface="Bookman Old Style" panose="02050604050505020204" pitchFamily="18" charset="0"/>
              </a:rPr>
              <a:t>This </a:t>
            </a:r>
            <a:r>
              <a:rPr lang="en-US" dirty="0">
                <a:latin typeface="Bookman Old Style" panose="02050604050505020204" pitchFamily="18" charset="0"/>
              </a:rPr>
              <a:t>is because: </a:t>
            </a:r>
            <a:endParaRPr lang="en-CA" dirty="0" smtClean="0">
              <a:latin typeface="Bookman Old Style" panose="02050604050505020204" pitchFamily="18" charset="0"/>
            </a:endParaRPr>
          </a:p>
          <a:p>
            <a:pPr lvl="0"/>
            <a:r>
              <a:rPr lang="en-US" dirty="0" smtClean="0">
                <a:latin typeface="Bookman Old Style" panose="02050604050505020204" pitchFamily="18" charset="0"/>
              </a:rPr>
              <a:t>they </a:t>
            </a:r>
            <a:r>
              <a:rPr lang="en-US" dirty="0">
                <a:latin typeface="Bookman Old Style" panose="02050604050505020204" pitchFamily="18" charset="0"/>
              </a:rPr>
              <a:t>have greater dependence on wives for meeting their </a:t>
            </a:r>
            <a:r>
              <a:rPr lang="en-US" dirty="0" smtClean="0">
                <a:latin typeface="Bookman Old Style" panose="02050604050505020204" pitchFamily="18" charset="0"/>
              </a:rPr>
              <a:t>needs</a:t>
            </a:r>
            <a:endParaRPr lang="en-CA" dirty="0" smtClean="0">
              <a:latin typeface="Bookman Old Style" panose="02050604050505020204" pitchFamily="18" charset="0"/>
            </a:endParaRPr>
          </a:p>
          <a:p>
            <a:pPr lvl="0"/>
            <a:r>
              <a:rPr lang="en-US" dirty="0" smtClean="0">
                <a:latin typeface="Bookman Old Style" panose="02050604050505020204" pitchFamily="18" charset="0"/>
              </a:rPr>
              <a:t>have </a:t>
            </a:r>
            <a:r>
              <a:rPr lang="en-US" dirty="0">
                <a:latin typeface="Bookman Old Style" panose="02050604050505020204" pitchFamily="18" charset="0"/>
              </a:rPr>
              <a:t>fewer friends and depend on wives for </a:t>
            </a:r>
            <a:r>
              <a:rPr lang="en-US" dirty="0" smtClean="0">
                <a:latin typeface="Bookman Old Style" panose="02050604050505020204" pitchFamily="18" charset="0"/>
              </a:rPr>
              <a:t>companionship</a:t>
            </a:r>
            <a:endParaRPr lang="en-CA" dirty="0" smtClean="0">
              <a:latin typeface="Bookman Old Style" panose="02050604050505020204" pitchFamily="18" charset="0"/>
            </a:endParaRPr>
          </a:p>
          <a:p>
            <a:pPr lvl="0"/>
            <a:r>
              <a:rPr lang="en-US" dirty="0" smtClean="0">
                <a:latin typeface="Bookman Old Style" panose="02050604050505020204" pitchFamily="18" charset="0"/>
              </a:rPr>
              <a:t>men </a:t>
            </a:r>
            <a:r>
              <a:rPr lang="en-US" dirty="0">
                <a:latin typeface="Bookman Old Style" panose="02050604050505020204" pitchFamily="18" charset="0"/>
              </a:rPr>
              <a:t>have difficulty maintaining family ties b/c wife was </a:t>
            </a:r>
            <a:r>
              <a:rPr lang="en-US" dirty="0" smtClean="0">
                <a:latin typeface="Bookman Old Style" panose="02050604050505020204" pitchFamily="18" charset="0"/>
              </a:rPr>
              <a:t>kin-keeper</a:t>
            </a:r>
            <a:endParaRPr lang="en-CA" dirty="0" smtClean="0">
              <a:latin typeface="Bookman Old Style" panose="02050604050505020204" pitchFamily="18" charset="0"/>
            </a:endParaRPr>
          </a:p>
          <a:p>
            <a:pPr lvl="0"/>
            <a:r>
              <a:rPr lang="en-US" dirty="0" smtClean="0">
                <a:latin typeface="Bookman Old Style" panose="02050604050505020204" pitchFamily="18" charset="0"/>
              </a:rPr>
              <a:t>have </a:t>
            </a:r>
            <a:r>
              <a:rPr lang="en-US" dirty="0">
                <a:latin typeface="Bookman Old Style" panose="02050604050505020204" pitchFamily="18" charset="0"/>
              </a:rPr>
              <a:t>fewer household skills, affects </a:t>
            </a:r>
            <a:r>
              <a:rPr lang="en-US" dirty="0" smtClean="0">
                <a:latin typeface="Bookman Old Style" panose="02050604050505020204" pitchFamily="18" charset="0"/>
              </a:rPr>
              <a:t>lifestyle</a:t>
            </a:r>
            <a:endParaRPr lang="en-CA" dirty="0" smtClean="0">
              <a:latin typeface="Bookman Old Style" panose="02050604050505020204" pitchFamily="18" charset="0"/>
            </a:endParaRPr>
          </a:p>
          <a:p>
            <a:pPr lvl="0"/>
            <a:r>
              <a:rPr lang="en-US" dirty="0" smtClean="0">
                <a:latin typeface="Bookman Old Style" panose="02050604050505020204" pitchFamily="18" charset="0"/>
              </a:rPr>
              <a:t>due </a:t>
            </a:r>
            <a:r>
              <a:rPr lang="en-US" dirty="0">
                <a:latin typeface="Bookman Old Style" panose="02050604050505020204" pitchFamily="18" charset="0"/>
              </a:rPr>
              <a:t>to these reasons</a:t>
            </a:r>
            <a:r>
              <a:rPr lang="en-US">
                <a:latin typeface="Bookman Old Style" panose="02050604050505020204" pitchFamily="18" charset="0"/>
              </a:rPr>
              <a:t>, </a:t>
            </a:r>
            <a:r>
              <a:rPr lang="en-US" smtClean="0">
                <a:latin typeface="Bookman Old Style" panose="02050604050505020204" pitchFamily="18" charset="0"/>
              </a:rPr>
              <a:t>men are </a:t>
            </a:r>
            <a:r>
              <a:rPr lang="en-US" dirty="0">
                <a:latin typeface="Bookman Old Style" panose="02050604050505020204" pitchFamily="18" charset="0"/>
              </a:rPr>
              <a:t>more likely to remarry; there is a high suicide rate among </a:t>
            </a:r>
            <a:r>
              <a:rPr lang="en-US">
                <a:latin typeface="Bookman Old Style" panose="02050604050505020204" pitchFamily="18" charset="0"/>
              </a:rPr>
              <a:t>recently </a:t>
            </a:r>
            <a:r>
              <a:rPr lang="en-US" smtClean="0">
                <a:latin typeface="Bookman Old Style" panose="02050604050505020204" pitchFamily="18" charset="0"/>
              </a:rPr>
              <a:t>bereaved men.</a:t>
            </a:r>
            <a:endParaRPr lang="en-CA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en-CA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Bookman Old Style" panose="02050604050505020204" pitchFamily="18" charset="0"/>
              </a:rPr>
              <a:t>WOMEN:</a:t>
            </a:r>
            <a:endParaRPr lang="en-CA" dirty="0" smtClean="0">
              <a:latin typeface="Bookman Old Style" panose="02050604050505020204" pitchFamily="18" charset="0"/>
            </a:endParaRPr>
          </a:p>
          <a:p>
            <a:r>
              <a:rPr lang="en-US" dirty="0" smtClean="0">
                <a:latin typeface="Bookman Old Style" panose="02050604050505020204" pitchFamily="18" charset="0"/>
              </a:rPr>
              <a:t>the </a:t>
            </a:r>
            <a:r>
              <a:rPr lang="en-US" dirty="0">
                <a:latin typeface="Bookman Old Style" panose="02050604050505020204" pitchFamily="18" charset="0"/>
              </a:rPr>
              <a:t>older a woman is when her husband dies, the more likely she is to live alone</a:t>
            </a:r>
            <a:r>
              <a:rPr lang="en-US" dirty="0" smtClean="0">
                <a:latin typeface="Bookman Old Style" panose="02050604050505020204" pitchFamily="18" charset="0"/>
              </a:rPr>
              <a:t>.</a:t>
            </a:r>
            <a:endParaRPr lang="en-CA" dirty="0" smtClean="0">
              <a:latin typeface="Bookman Old Style" panose="02050604050505020204" pitchFamily="18" charset="0"/>
            </a:endParaRPr>
          </a:p>
          <a:p>
            <a:r>
              <a:rPr lang="en-US" dirty="0" smtClean="0">
                <a:latin typeface="Bookman Old Style" panose="02050604050505020204" pitchFamily="18" charset="0"/>
              </a:rPr>
              <a:t>¾ </a:t>
            </a:r>
            <a:r>
              <a:rPr lang="en-US" dirty="0">
                <a:latin typeface="Bookman Old Style" panose="02050604050505020204" pitchFamily="18" charset="0"/>
              </a:rPr>
              <a:t>of widows live on their own, few </a:t>
            </a:r>
            <a:r>
              <a:rPr lang="en-US" dirty="0" smtClean="0">
                <a:latin typeface="Bookman Old Style" panose="02050604050505020204" pitchFamily="18" charset="0"/>
              </a:rPr>
              <a:t>lonely</a:t>
            </a:r>
            <a:endParaRPr lang="en-CA" dirty="0">
              <a:latin typeface="Bookman Old Style" panose="02050604050505020204" pitchFamily="18" charset="0"/>
            </a:endParaRPr>
          </a:p>
          <a:p>
            <a:r>
              <a:rPr lang="en-US" dirty="0" smtClean="0">
                <a:latin typeface="Bookman Old Style" panose="02050604050505020204" pitchFamily="18" charset="0"/>
              </a:rPr>
              <a:t>less </a:t>
            </a:r>
            <a:r>
              <a:rPr lang="en-US" dirty="0">
                <a:latin typeface="Bookman Old Style" panose="02050604050505020204" pitchFamily="18" charset="0"/>
              </a:rPr>
              <a:t>likely to remarry, unwilling to live with someone </a:t>
            </a:r>
            <a:r>
              <a:rPr lang="en-US" dirty="0" smtClean="0">
                <a:latin typeface="Bookman Old Style" panose="02050604050505020204" pitchFamily="18" charset="0"/>
              </a:rPr>
              <a:t>else</a:t>
            </a:r>
            <a:endParaRPr lang="en-CA" dirty="0">
              <a:latin typeface="Bookman Old Style" panose="02050604050505020204" pitchFamily="18" charset="0"/>
            </a:endParaRPr>
          </a:p>
          <a:p>
            <a:r>
              <a:rPr lang="en-US" dirty="0" smtClean="0">
                <a:latin typeface="Bookman Old Style" panose="02050604050505020204" pitchFamily="18" charset="0"/>
              </a:rPr>
              <a:t>strong </a:t>
            </a:r>
            <a:r>
              <a:rPr lang="en-US" dirty="0">
                <a:latin typeface="Bookman Old Style" panose="02050604050505020204" pitchFamily="18" charset="0"/>
              </a:rPr>
              <a:t>social support networks with friends, children and </a:t>
            </a:r>
            <a:r>
              <a:rPr lang="en-US" dirty="0" smtClean="0">
                <a:latin typeface="Bookman Old Style" panose="02050604050505020204" pitchFamily="18" charset="0"/>
              </a:rPr>
              <a:t>siblings</a:t>
            </a:r>
            <a:endParaRPr lang="en-CA" dirty="0">
              <a:latin typeface="Bookman Old Style" panose="02050604050505020204" pitchFamily="18" charset="0"/>
            </a:endParaRPr>
          </a:p>
          <a:p>
            <a:r>
              <a:rPr lang="en-US" dirty="0" smtClean="0">
                <a:latin typeface="Bookman Old Style" panose="02050604050505020204" pitchFamily="18" charset="0"/>
              </a:rPr>
              <a:t>strong </a:t>
            </a:r>
            <a:r>
              <a:rPr lang="en-US" dirty="0">
                <a:latin typeface="Bookman Old Style" panose="02050604050505020204" pitchFamily="18" charset="0"/>
              </a:rPr>
              <a:t>ties with other women, not so much couples</a:t>
            </a:r>
            <a:endParaRPr lang="en-CA" dirty="0">
              <a:latin typeface="Bookman Old Style" panose="02050604050505020204" pitchFamily="18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0245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3246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Bookman Old Style" panose="02050604050505020204" pitchFamily="18" charset="0"/>
              </a:rPr>
              <a:t>Death and Mourning</a:t>
            </a:r>
            <a:endParaRPr lang="en-CA" sz="2400" dirty="0">
              <a:latin typeface="Bookman Old Style" panose="02050604050505020204" pitchFamily="18" charset="0"/>
            </a:endParaRPr>
          </a:p>
          <a:p>
            <a:pPr lvl="0"/>
            <a:r>
              <a:rPr lang="en-US" dirty="0">
                <a:latin typeface="Bookman Old Style" panose="02050604050505020204" pitchFamily="18" charset="0"/>
              </a:rPr>
              <a:t>Critics of Western society say we deny the inevitability of death, and that is why we have problems anticipating and accepting death, and grieving.</a:t>
            </a:r>
            <a:endParaRPr lang="en-CA" sz="2400" dirty="0">
              <a:latin typeface="Bookman Old Style" panose="02050604050505020204" pitchFamily="18" charset="0"/>
            </a:endParaRPr>
          </a:p>
          <a:p>
            <a:pPr lvl="0"/>
            <a:r>
              <a:rPr lang="en-US" dirty="0">
                <a:latin typeface="Bookman Old Style" panose="02050604050505020204" pitchFamily="18" charset="0"/>
              </a:rPr>
              <a:t>Some say we indulge in risky </a:t>
            </a:r>
            <a:r>
              <a:rPr lang="en-US" dirty="0" err="1">
                <a:latin typeface="Bookman Old Style" panose="02050604050505020204" pitchFamily="18" charset="0"/>
              </a:rPr>
              <a:t>behaviours</a:t>
            </a:r>
            <a:r>
              <a:rPr lang="en-US" dirty="0">
                <a:latin typeface="Bookman Old Style" panose="02050604050505020204" pitchFamily="18" charset="0"/>
              </a:rPr>
              <a:t> (like eating high-fat foods, speeding, smoking) to defy death.</a:t>
            </a:r>
            <a:endParaRPr lang="en-CA" sz="2400" dirty="0">
              <a:latin typeface="Bookman Old Style" panose="02050604050505020204" pitchFamily="18" charset="0"/>
            </a:endParaRPr>
          </a:p>
          <a:p>
            <a:pPr lvl="0"/>
            <a:r>
              <a:rPr lang="en-US" dirty="0">
                <a:latin typeface="Bookman Old Style" panose="02050604050505020204" pitchFamily="18" charset="0"/>
              </a:rPr>
              <a:t>As a society we see “good” deaths and “bad” deaths.</a:t>
            </a:r>
            <a:endParaRPr lang="en-CA" sz="2400" dirty="0">
              <a:latin typeface="Bookman Old Style" panose="02050604050505020204" pitchFamily="18" charset="0"/>
            </a:endParaRPr>
          </a:p>
          <a:p>
            <a:pPr lvl="0"/>
            <a:r>
              <a:rPr lang="en-US" dirty="0">
                <a:latin typeface="Bookman Old Style" panose="02050604050505020204" pitchFamily="18" charset="0"/>
              </a:rPr>
              <a:t>Good Deaths: natural death in old age</a:t>
            </a:r>
            <a:endParaRPr lang="en-CA" sz="2400" dirty="0">
              <a:latin typeface="Bookman Old Style" panose="02050604050505020204" pitchFamily="18" charset="0"/>
            </a:endParaRPr>
          </a:p>
          <a:p>
            <a:pPr lvl="0"/>
            <a:r>
              <a:rPr lang="en-US" dirty="0">
                <a:latin typeface="Bookman Old Style" panose="02050604050505020204" pitchFamily="18" charset="0"/>
              </a:rPr>
              <a:t>Bad Deaths: “untimely” or a “waste of human life.”</a:t>
            </a:r>
            <a:endParaRPr lang="en-CA" sz="2400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Bookman Old Style" panose="02050604050505020204" pitchFamily="18" charset="0"/>
              </a:rPr>
              <a:t>Social Death Theory: </a:t>
            </a:r>
            <a:endParaRPr lang="en-CA" sz="2400" dirty="0">
              <a:latin typeface="Bookman Old Style" panose="02050604050505020204" pitchFamily="18" charset="0"/>
            </a:endParaRPr>
          </a:p>
          <a:p>
            <a:pPr lvl="0"/>
            <a:r>
              <a:rPr lang="en-US" dirty="0">
                <a:latin typeface="Bookman Old Style" panose="02050604050505020204" pitchFamily="18" charset="0"/>
              </a:rPr>
              <a:t>There is a mutual withdrawing of older people and society.</a:t>
            </a:r>
            <a:endParaRPr lang="en-CA" sz="2400" dirty="0">
              <a:latin typeface="Bookman Old Style" panose="02050604050505020204" pitchFamily="18" charset="0"/>
            </a:endParaRPr>
          </a:p>
          <a:p>
            <a:pPr lvl="0"/>
            <a:r>
              <a:rPr lang="en-US" dirty="0" err="1">
                <a:latin typeface="Bookman Old Style" panose="02050604050505020204" pitchFamily="18" charset="0"/>
              </a:rPr>
              <a:t>Indiv</a:t>
            </a:r>
            <a:r>
              <a:rPr lang="en-US" dirty="0">
                <a:latin typeface="Bookman Old Style" panose="02050604050505020204" pitchFamily="18" charset="0"/>
              </a:rPr>
              <a:t> may cope with death by avoiding the dying and the bereaved.</a:t>
            </a:r>
            <a:endParaRPr lang="en-CA" sz="2400" dirty="0">
              <a:latin typeface="Bookman Old Style" panose="02050604050505020204" pitchFamily="18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3496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4770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Bookman Old Style" panose="02050604050505020204" pitchFamily="18" charset="0"/>
              </a:rPr>
              <a:t>Dr. Elisabeth </a:t>
            </a:r>
            <a:r>
              <a:rPr lang="en-US" b="1" dirty="0" err="1">
                <a:latin typeface="Bookman Old Style" panose="02050604050505020204" pitchFamily="18" charset="0"/>
              </a:rPr>
              <a:t>Kubler</a:t>
            </a:r>
            <a:r>
              <a:rPr lang="en-US" b="1" dirty="0">
                <a:latin typeface="Bookman Old Style" panose="02050604050505020204" pitchFamily="18" charset="0"/>
              </a:rPr>
              <a:t>-Ross</a:t>
            </a:r>
            <a:endParaRPr lang="en-CA" sz="2400" dirty="0">
              <a:latin typeface="Bookman Old Style" panose="02050604050505020204" pitchFamily="18" charset="0"/>
            </a:endParaRPr>
          </a:p>
          <a:p>
            <a:r>
              <a:rPr lang="en-US" b="1" dirty="0">
                <a:latin typeface="Bookman Old Style" panose="02050604050505020204" pitchFamily="18" charset="0"/>
              </a:rPr>
              <a:t>The 5 Stages of Dying</a:t>
            </a:r>
            <a:endParaRPr lang="en-CA" sz="2400" dirty="0">
              <a:latin typeface="Bookman Old Style" panose="02050604050505020204" pitchFamily="18" charset="0"/>
            </a:endParaRPr>
          </a:p>
          <a:p>
            <a:pPr lvl="0"/>
            <a:r>
              <a:rPr lang="en-US" dirty="0">
                <a:latin typeface="Bookman Old Style" panose="02050604050505020204" pitchFamily="18" charset="0"/>
              </a:rPr>
              <a:t>Life’s work was studying the process of dying to learn how to support those who are dying.</a:t>
            </a:r>
            <a:endParaRPr lang="en-CA" sz="2400" dirty="0">
              <a:latin typeface="Bookman Old Style" panose="02050604050505020204" pitchFamily="18" charset="0"/>
            </a:endParaRPr>
          </a:p>
          <a:p>
            <a:pPr lvl="0"/>
            <a:r>
              <a:rPr lang="en-US" dirty="0">
                <a:latin typeface="Bookman Old Style" panose="02050604050505020204" pitchFamily="18" charset="0"/>
              </a:rPr>
              <a:t>There are 5 stages of death, experienced in order, if there is time:</a:t>
            </a:r>
            <a:endParaRPr lang="en-CA" sz="2400" dirty="0">
              <a:latin typeface="Bookman Old Style" panose="02050604050505020204" pitchFamily="18" charset="0"/>
            </a:endParaRPr>
          </a:p>
          <a:p>
            <a:pPr marL="0" lvl="0" indent="0">
              <a:buNone/>
            </a:pPr>
            <a:r>
              <a:rPr lang="en-US" b="1" dirty="0">
                <a:latin typeface="Bookman Old Style" panose="02050604050505020204" pitchFamily="18" charset="0"/>
              </a:rPr>
              <a:t>Denial: </a:t>
            </a:r>
            <a:endParaRPr lang="en-CA" sz="2400" dirty="0" smtClean="0">
              <a:latin typeface="Bookman Old Style" panose="02050604050505020204" pitchFamily="18" charset="0"/>
            </a:endParaRPr>
          </a:p>
          <a:p>
            <a:pPr marL="0" lvl="0" indent="0">
              <a:buNone/>
            </a:pPr>
            <a:r>
              <a:rPr lang="en-US" dirty="0" smtClean="0">
                <a:latin typeface="Bookman Old Style" panose="02050604050505020204" pitchFamily="18" charset="0"/>
              </a:rPr>
              <a:t>Of </a:t>
            </a:r>
            <a:r>
              <a:rPr lang="en-US" dirty="0">
                <a:latin typeface="Bookman Old Style" panose="02050604050505020204" pitchFamily="18" charset="0"/>
              </a:rPr>
              <a:t>diagnosis and attempting to find a solution or another </a:t>
            </a:r>
            <a:r>
              <a:rPr lang="en-US" dirty="0" smtClean="0">
                <a:latin typeface="Bookman Old Style" panose="02050604050505020204" pitchFamily="18" charset="0"/>
              </a:rPr>
              <a:t>explanation.</a:t>
            </a:r>
            <a:endParaRPr lang="en-CA" sz="2000" dirty="0" smtClean="0">
              <a:latin typeface="Bookman Old Style" panose="02050604050505020204" pitchFamily="18" charset="0"/>
            </a:endParaRPr>
          </a:p>
          <a:p>
            <a:pPr marL="0" lvl="0" indent="0">
              <a:buNone/>
            </a:pPr>
            <a:r>
              <a:rPr lang="en-US" b="1" dirty="0" smtClean="0">
                <a:latin typeface="Bookman Old Style" panose="02050604050505020204" pitchFamily="18" charset="0"/>
              </a:rPr>
              <a:t>Anger:</a:t>
            </a:r>
            <a:endParaRPr lang="en-CA" sz="2400" dirty="0" smtClean="0">
              <a:latin typeface="Bookman Old Style" panose="02050604050505020204" pitchFamily="18" charset="0"/>
            </a:endParaRPr>
          </a:p>
          <a:p>
            <a:pPr marL="0" lvl="0" indent="0">
              <a:buNone/>
            </a:pPr>
            <a:r>
              <a:rPr lang="en-US" dirty="0" smtClean="0">
                <a:latin typeface="Bookman Old Style" panose="02050604050505020204" pitchFamily="18" charset="0"/>
              </a:rPr>
              <a:t>At </a:t>
            </a:r>
            <a:r>
              <a:rPr lang="en-US" dirty="0">
                <a:latin typeface="Bookman Old Style" panose="02050604050505020204" pitchFamily="18" charset="0"/>
              </a:rPr>
              <a:t>the fact of death, which might be directed at anyone, including self, family, or health-care </a:t>
            </a:r>
            <a:r>
              <a:rPr lang="en-US" dirty="0" smtClean="0">
                <a:latin typeface="Bookman Old Style" panose="02050604050505020204" pitchFamily="18" charset="0"/>
              </a:rPr>
              <a:t>staff.</a:t>
            </a:r>
            <a:endParaRPr lang="en-CA" sz="2400" dirty="0" smtClean="0">
              <a:latin typeface="Bookman Old Style" panose="02050604050505020204" pitchFamily="18" charset="0"/>
            </a:endParaRPr>
          </a:p>
          <a:p>
            <a:pPr marL="0" lvl="0" indent="0">
              <a:buNone/>
            </a:pPr>
            <a:r>
              <a:rPr lang="en-US" b="1" dirty="0" smtClean="0">
                <a:latin typeface="Bookman Old Style" panose="02050604050505020204" pitchFamily="18" charset="0"/>
              </a:rPr>
              <a:t>Bargaining:</a:t>
            </a:r>
            <a:endParaRPr lang="en-CA" sz="2400" dirty="0" smtClean="0">
              <a:latin typeface="Bookman Old Style" panose="02050604050505020204" pitchFamily="18" charset="0"/>
            </a:endParaRPr>
          </a:p>
          <a:p>
            <a:pPr marL="0" lvl="0" indent="0">
              <a:buNone/>
            </a:pPr>
            <a:r>
              <a:rPr lang="en-US" dirty="0" smtClean="0">
                <a:latin typeface="Bookman Old Style" panose="02050604050505020204" pitchFamily="18" charset="0"/>
              </a:rPr>
              <a:t>With </a:t>
            </a:r>
            <a:r>
              <a:rPr lang="en-US" dirty="0">
                <a:latin typeface="Bookman Old Style" panose="02050604050505020204" pitchFamily="18" charset="0"/>
              </a:rPr>
              <a:t>promises to alter who they are and what they do, to change the </a:t>
            </a:r>
            <a:r>
              <a:rPr lang="en-US" dirty="0" smtClean="0">
                <a:latin typeface="Bookman Old Style" panose="02050604050505020204" pitchFamily="18" charset="0"/>
              </a:rPr>
              <a:t>diagnosis.</a:t>
            </a:r>
            <a:endParaRPr lang="en-CA" sz="2400" dirty="0" smtClean="0">
              <a:latin typeface="Bookman Old Style" panose="02050604050505020204" pitchFamily="18" charset="0"/>
            </a:endParaRPr>
          </a:p>
          <a:p>
            <a:pPr marL="0" lvl="0" indent="0">
              <a:buNone/>
            </a:pPr>
            <a:r>
              <a:rPr lang="en-US" b="1" dirty="0" smtClean="0">
                <a:latin typeface="Bookman Old Style" panose="02050604050505020204" pitchFamily="18" charset="0"/>
              </a:rPr>
              <a:t>Depression:</a:t>
            </a:r>
            <a:endParaRPr lang="en-CA" sz="2400" dirty="0" smtClean="0">
              <a:latin typeface="Bookman Old Style" panose="02050604050505020204" pitchFamily="18" charset="0"/>
            </a:endParaRPr>
          </a:p>
          <a:p>
            <a:pPr marL="0" lvl="0" indent="0">
              <a:buNone/>
            </a:pPr>
            <a:r>
              <a:rPr lang="en-US" dirty="0" smtClean="0">
                <a:latin typeface="Bookman Old Style" panose="02050604050505020204" pitchFamily="18" charset="0"/>
              </a:rPr>
              <a:t>Arising </a:t>
            </a:r>
            <a:r>
              <a:rPr lang="en-US" dirty="0">
                <a:latin typeface="Bookman Old Style" panose="02050604050505020204" pitchFamily="18" charset="0"/>
              </a:rPr>
              <a:t>from the uncertainty of death, and the resignation that there is no </a:t>
            </a:r>
            <a:r>
              <a:rPr lang="en-US" dirty="0" smtClean="0">
                <a:latin typeface="Bookman Old Style" panose="02050604050505020204" pitchFamily="18" charset="0"/>
              </a:rPr>
              <a:t>hope.</a:t>
            </a:r>
            <a:endParaRPr lang="en-CA" sz="2400" dirty="0" smtClean="0">
              <a:latin typeface="Bookman Old Style" panose="02050604050505020204" pitchFamily="18" charset="0"/>
            </a:endParaRPr>
          </a:p>
          <a:p>
            <a:pPr marL="0" lvl="0" indent="0">
              <a:buNone/>
            </a:pPr>
            <a:r>
              <a:rPr lang="en-US" b="1" dirty="0" smtClean="0">
                <a:latin typeface="Bookman Old Style" panose="02050604050505020204" pitchFamily="18" charset="0"/>
              </a:rPr>
              <a:t>Acceptance:</a:t>
            </a:r>
            <a:endParaRPr lang="en-CA" sz="2400" dirty="0" smtClean="0">
              <a:latin typeface="Bookman Old Style" panose="02050604050505020204" pitchFamily="18" charset="0"/>
            </a:endParaRPr>
          </a:p>
          <a:p>
            <a:pPr marL="0" lvl="0" indent="0">
              <a:buNone/>
            </a:pPr>
            <a:r>
              <a:rPr lang="en-US" dirty="0" smtClean="0">
                <a:latin typeface="Bookman Old Style" panose="02050604050505020204" pitchFamily="18" charset="0"/>
              </a:rPr>
              <a:t>Indicating </a:t>
            </a:r>
            <a:r>
              <a:rPr lang="en-US" dirty="0">
                <a:latin typeface="Bookman Old Style" panose="02050604050505020204" pitchFamily="18" charset="0"/>
              </a:rPr>
              <a:t>that the </a:t>
            </a:r>
            <a:r>
              <a:rPr lang="en-US" dirty="0" err="1">
                <a:latin typeface="Bookman Old Style" panose="02050604050505020204" pitchFamily="18" charset="0"/>
              </a:rPr>
              <a:t>indiv</a:t>
            </a:r>
            <a:r>
              <a:rPr lang="en-US" dirty="0">
                <a:latin typeface="Bookman Old Style" panose="02050604050505020204" pitchFamily="18" charset="0"/>
              </a:rPr>
              <a:t> has come to terms with his or her fate and is ready to prepare for the end of life.</a:t>
            </a:r>
            <a:endParaRPr lang="en-CA" sz="2400" dirty="0">
              <a:latin typeface="Bookman Old Style" panose="02050604050505020204" pitchFamily="18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09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1722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Bookman Old Style" panose="02050604050505020204" pitchFamily="18" charset="0"/>
              </a:rPr>
              <a:t>The Grieving Process</a:t>
            </a:r>
            <a:endParaRPr lang="en-CA" sz="2400" dirty="0">
              <a:latin typeface="Bookman Old Style" panose="02050604050505020204" pitchFamily="18" charset="0"/>
            </a:endParaRPr>
          </a:p>
          <a:p>
            <a:pPr lvl="0"/>
            <a:r>
              <a:rPr lang="en-US" dirty="0">
                <a:latin typeface="Bookman Old Style" panose="02050604050505020204" pitchFamily="18" charset="0"/>
              </a:rPr>
              <a:t>Occurs in three distinct but overlapping phases over a period of years.</a:t>
            </a:r>
            <a:endParaRPr lang="en-CA" sz="2400" dirty="0">
              <a:latin typeface="Bookman Old Style" panose="02050604050505020204" pitchFamily="18" charset="0"/>
            </a:endParaRPr>
          </a:p>
          <a:p>
            <a:endParaRPr lang="en-CA" sz="2400" dirty="0">
              <a:latin typeface="Bookman Old Style" panose="02050604050505020204" pitchFamily="18" charset="0"/>
            </a:endParaRPr>
          </a:p>
          <a:p>
            <a:pPr marL="0" lvl="0" indent="0">
              <a:buNone/>
            </a:pPr>
            <a:r>
              <a:rPr lang="en-US" b="1" dirty="0">
                <a:latin typeface="Bookman Old Style" panose="02050604050505020204" pitchFamily="18" charset="0"/>
              </a:rPr>
              <a:t>Shock phase: </a:t>
            </a:r>
            <a:endParaRPr lang="en-CA" sz="2400" dirty="0">
              <a:latin typeface="Bookman Old Style" panose="02050604050505020204" pitchFamily="18" charset="0"/>
            </a:endParaRPr>
          </a:p>
          <a:p>
            <a:pPr lvl="1"/>
            <a:r>
              <a:rPr lang="en-US" dirty="0">
                <a:latin typeface="Bookman Old Style" panose="02050604050505020204" pitchFamily="18" charset="0"/>
              </a:rPr>
              <a:t>Experience periods of numbness and crying</a:t>
            </a:r>
            <a:endParaRPr lang="en-CA" sz="2000" dirty="0">
              <a:latin typeface="Bookman Old Style" panose="02050604050505020204" pitchFamily="18" charset="0"/>
            </a:endParaRPr>
          </a:p>
          <a:p>
            <a:pPr lvl="1"/>
            <a:r>
              <a:rPr lang="en-US" dirty="0">
                <a:latin typeface="Bookman Old Style" panose="02050604050505020204" pitchFamily="18" charset="0"/>
              </a:rPr>
              <a:t>Daily activities disrupted and completed with little thought or pleasure</a:t>
            </a:r>
            <a:endParaRPr lang="en-CA" sz="2000" dirty="0">
              <a:latin typeface="Bookman Old Style" panose="02050604050505020204" pitchFamily="18" charset="0"/>
            </a:endParaRPr>
          </a:p>
          <a:p>
            <a:pPr lvl="1"/>
            <a:r>
              <a:rPr lang="en-US" dirty="0">
                <a:latin typeface="Bookman Old Style" panose="02050604050505020204" pitchFamily="18" charset="0"/>
              </a:rPr>
              <a:t>Might prefer time alone</a:t>
            </a:r>
            <a:endParaRPr lang="en-CA" sz="2000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Bookman Old Style" panose="02050604050505020204" pitchFamily="18" charset="0"/>
              </a:rPr>
              <a:t> </a:t>
            </a:r>
            <a:endParaRPr lang="en-CA" sz="2400" dirty="0">
              <a:latin typeface="Bookman Old Style" panose="02050604050505020204" pitchFamily="18" charset="0"/>
            </a:endParaRPr>
          </a:p>
          <a:p>
            <a:pPr marL="0" lvl="0" indent="0">
              <a:buNone/>
            </a:pPr>
            <a:r>
              <a:rPr lang="en-US" b="1" dirty="0">
                <a:latin typeface="Bookman Old Style" panose="02050604050505020204" pitchFamily="18" charset="0"/>
              </a:rPr>
              <a:t>Disorganization phase:  </a:t>
            </a:r>
            <a:endParaRPr lang="en-CA" sz="2400" dirty="0">
              <a:latin typeface="Bookman Old Style" panose="02050604050505020204" pitchFamily="18" charset="0"/>
            </a:endParaRPr>
          </a:p>
          <a:p>
            <a:pPr lvl="1"/>
            <a:r>
              <a:rPr lang="en-US" dirty="0">
                <a:latin typeface="Bookman Old Style" panose="02050604050505020204" pitchFamily="18" charset="0"/>
              </a:rPr>
              <a:t>Need to talk about the deceased person and vent feelings of sadness, anger, anxiety, and guilt</a:t>
            </a:r>
            <a:endParaRPr lang="en-CA" sz="2000" dirty="0">
              <a:latin typeface="Bookman Old Style" panose="02050604050505020204" pitchFamily="18" charset="0"/>
            </a:endParaRPr>
          </a:p>
          <a:p>
            <a:pPr lvl="1"/>
            <a:r>
              <a:rPr lang="en-US" dirty="0">
                <a:latin typeface="Bookman Old Style" panose="02050604050505020204" pitchFamily="18" charset="0"/>
              </a:rPr>
              <a:t>May be less able to function in day-to-day life b/c of the necessity to make lifestyle changes</a:t>
            </a:r>
            <a:endParaRPr lang="en-CA" sz="2000" dirty="0">
              <a:latin typeface="Bookman Old Style" panose="02050604050505020204" pitchFamily="18" charset="0"/>
            </a:endParaRPr>
          </a:p>
          <a:p>
            <a:pPr lvl="1"/>
            <a:r>
              <a:rPr lang="en-US" dirty="0">
                <a:latin typeface="Bookman Old Style" panose="02050604050505020204" pitchFamily="18" charset="0"/>
              </a:rPr>
              <a:t>Other people are unfortunately less able to talk </a:t>
            </a:r>
            <a:endParaRPr lang="en-CA" sz="2000" dirty="0">
              <a:latin typeface="Bookman Old Style" panose="02050604050505020204" pitchFamily="18" charset="0"/>
            </a:endParaRPr>
          </a:p>
          <a:p>
            <a:endParaRPr lang="en-CA" sz="2400" dirty="0">
              <a:latin typeface="Bookman Old Style" panose="02050604050505020204" pitchFamily="18" charset="0"/>
            </a:endParaRPr>
          </a:p>
          <a:p>
            <a:pPr marL="0" lvl="0" indent="0">
              <a:buNone/>
            </a:pPr>
            <a:r>
              <a:rPr lang="en-US" b="1" dirty="0">
                <a:latin typeface="Bookman Old Style" panose="02050604050505020204" pitchFamily="18" charset="0"/>
              </a:rPr>
              <a:t>Reorganization phase:</a:t>
            </a:r>
            <a:endParaRPr lang="en-CA" sz="2400" dirty="0">
              <a:latin typeface="Bookman Old Style" panose="02050604050505020204" pitchFamily="18" charset="0"/>
            </a:endParaRPr>
          </a:p>
          <a:p>
            <a:pPr lvl="1"/>
            <a:r>
              <a:rPr lang="en-US" dirty="0">
                <a:latin typeface="Bookman Old Style" panose="02050604050505020204" pitchFamily="18" charset="0"/>
              </a:rPr>
              <a:t>New routines established for day-to-day life and there is less evident grief.</a:t>
            </a:r>
            <a:endParaRPr lang="en-CA" sz="2000" dirty="0">
              <a:latin typeface="Bookman Old Style" panose="02050604050505020204" pitchFamily="18" charset="0"/>
            </a:endParaRPr>
          </a:p>
          <a:p>
            <a:pPr lvl="1"/>
            <a:r>
              <a:rPr lang="en-US" dirty="0">
                <a:latin typeface="Bookman Old Style" panose="02050604050505020204" pitchFamily="18" charset="0"/>
              </a:rPr>
              <a:t>New relationship with deceased person: someone they remember rather than someone with whom they shared their life</a:t>
            </a:r>
            <a:endParaRPr lang="en-CA" sz="2000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en-CA" sz="24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3105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6294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Bookman Old Style" panose="02050604050505020204" pitchFamily="18" charset="0"/>
              </a:rPr>
              <a:t>Elder Abuse</a:t>
            </a:r>
            <a:endParaRPr lang="en-CA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Bookman Old Style" panose="02050604050505020204" pitchFamily="18" charset="0"/>
              </a:rPr>
              <a:t> </a:t>
            </a:r>
            <a:endParaRPr lang="en-CA" dirty="0">
              <a:latin typeface="Bookman Old Style" panose="02050604050505020204" pitchFamily="18" charset="0"/>
            </a:endParaRPr>
          </a:p>
          <a:p>
            <a:pPr lvl="0"/>
            <a:r>
              <a:rPr lang="en-US" b="1" dirty="0">
                <a:latin typeface="Bookman Old Style" panose="02050604050505020204" pitchFamily="18" charset="0"/>
              </a:rPr>
              <a:t>Elder abuse</a:t>
            </a:r>
            <a:r>
              <a:rPr lang="en-US" dirty="0">
                <a:latin typeface="Bookman Old Style" panose="02050604050505020204" pitchFamily="18" charset="0"/>
              </a:rPr>
              <a:t>: conscious and unconscious acts involving physical, psychological, medical, material/financial, and legal harm.</a:t>
            </a:r>
            <a:endParaRPr lang="en-CA" dirty="0">
              <a:latin typeface="Bookman Old Style" panose="02050604050505020204" pitchFamily="18" charset="0"/>
            </a:endParaRPr>
          </a:p>
          <a:p>
            <a:pPr lvl="0"/>
            <a:r>
              <a:rPr lang="en-US" b="1" dirty="0">
                <a:latin typeface="Bookman Old Style" panose="02050604050505020204" pitchFamily="18" charset="0"/>
              </a:rPr>
              <a:t>Elder Neglect</a:t>
            </a:r>
            <a:r>
              <a:rPr lang="en-US" dirty="0">
                <a:latin typeface="Bookman Old Style" panose="02050604050505020204" pitchFamily="18" charset="0"/>
              </a:rPr>
              <a:t>: failure to provide </a:t>
            </a:r>
            <a:r>
              <a:rPr lang="en-US" dirty="0" smtClean="0">
                <a:latin typeface="Bookman Old Style" panose="02050604050505020204" pitchFamily="18" charset="0"/>
              </a:rPr>
              <a:t>care.</a:t>
            </a:r>
            <a:endParaRPr lang="en-CA" dirty="0">
              <a:latin typeface="Bookman Old Style" panose="02050604050505020204" pitchFamily="18" charset="0"/>
            </a:endParaRPr>
          </a:p>
          <a:p>
            <a:pPr lvl="0"/>
            <a:r>
              <a:rPr lang="en-US" dirty="0" smtClean="0">
                <a:latin typeface="Bookman Old Style" panose="02050604050505020204" pitchFamily="18" charset="0"/>
              </a:rPr>
              <a:t>The </a:t>
            </a:r>
            <a:r>
              <a:rPr lang="en-US" dirty="0">
                <a:latin typeface="Bookman Old Style" panose="02050604050505020204" pitchFamily="18" charset="0"/>
              </a:rPr>
              <a:t>majority of older Canadians live with spouse or in own homes independently by </a:t>
            </a:r>
            <a:r>
              <a:rPr lang="en-US" dirty="0" smtClean="0">
                <a:latin typeface="Bookman Old Style" panose="02050604050505020204" pitchFamily="18" charset="0"/>
              </a:rPr>
              <a:t>choice.</a:t>
            </a:r>
            <a:endParaRPr lang="en-CA" dirty="0">
              <a:latin typeface="Bookman Old Style" panose="02050604050505020204" pitchFamily="18" charset="0"/>
            </a:endParaRPr>
          </a:p>
          <a:p>
            <a:pPr lvl="0"/>
            <a:r>
              <a:rPr lang="en-US" dirty="0" smtClean="0">
                <a:latin typeface="Bookman Old Style" panose="02050604050505020204" pitchFamily="18" charset="0"/>
              </a:rPr>
              <a:t>The </a:t>
            </a:r>
            <a:r>
              <a:rPr lang="en-US" dirty="0">
                <a:latin typeface="Bookman Old Style" panose="02050604050505020204" pitchFamily="18" charset="0"/>
              </a:rPr>
              <a:t>rate of elder abuse and neglect is fairly low.  This could be b/c stigma makes older people not report </a:t>
            </a:r>
            <a:r>
              <a:rPr lang="en-US" dirty="0" smtClean="0">
                <a:latin typeface="Bookman Old Style" panose="02050604050505020204" pitchFamily="18" charset="0"/>
              </a:rPr>
              <a:t>it.</a:t>
            </a:r>
            <a:endParaRPr lang="en-CA" dirty="0">
              <a:latin typeface="Bookman Old Style" panose="02050604050505020204" pitchFamily="18" charset="0"/>
            </a:endParaRPr>
          </a:p>
          <a:p>
            <a:pPr lvl="0"/>
            <a:r>
              <a:rPr lang="en-US" dirty="0" smtClean="0">
                <a:latin typeface="Bookman Old Style" panose="02050604050505020204" pitchFamily="18" charset="0"/>
              </a:rPr>
              <a:t>American </a:t>
            </a:r>
            <a:r>
              <a:rPr lang="en-US" dirty="0">
                <a:latin typeface="Bookman Old Style" panose="02050604050505020204" pitchFamily="18" charset="0"/>
              </a:rPr>
              <a:t>figures estimate that 2.5 – 10% of all seniors experience some form of abuse or neglect, but only 1 in 6 report </a:t>
            </a:r>
            <a:r>
              <a:rPr lang="en-US" dirty="0" smtClean="0">
                <a:latin typeface="Bookman Old Style" panose="02050604050505020204" pitchFamily="18" charset="0"/>
              </a:rPr>
              <a:t>it.</a:t>
            </a:r>
            <a:endParaRPr lang="en-CA" dirty="0">
              <a:latin typeface="Bookman Old Style" panose="02050604050505020204" pitchFamily="18" charset="0"/>
            </a:endParaRPr>
          </a:p>
          <a:p>
            <a:pPr lvl="0"/>
            <a:r>
              <a:rPr lang="en-US" dirty="0" smtClean="0">
                <a:latin typeface="Bookman Old Style" panose="02050604050505020204" pitchFamily="18" charset="0"/>
              </a:rPr>
              <a:t>Most </a:t>
            </a:r>
            <a:r>
              <a:rPr lang="en-US" dirty="0">
                <a:latin typeface="Bookman Old Style" panose="02050604050505020204" pitchFamily="18" charset="0"/>
              </a:rPr>
              <a:t>likely victims: women aged 70 and older who are </a:t>
            </a:r>
            <a:r>
              <a:rPr lang="en-US" dirty="0" smtClean="0">
                <a:latin typeface="Bookman Old Style" panose="02050604050505020204" pitchFamily="18" charset="0"/>
              </a:rPr>
              <a:t>dependent</a:t>
            </a:r>
            <a:endParaRPr lang="en-CA" dirty="0">
              <a:latin typeface="Bookman Old Style" panose="02050604050505020204" pitchFamily="18" charset="0"/>
            </a:endParaRPr>
          </a:p>
          <a:p>
            <a:pPr lvl="0"/>
            <a:r>
              <a:rPr lang="en-US" dirty="0" smtClean="0">
                <a:latin typeface="Bookman Old Style" panose="02050604050505020204" pitchFamily="18" charset="0"/>
              </a:rPr>
              <a:t>Psychological </a:t>
            </a:r>
            <a:r>
              <a:rPr lang="en-US" dirty="0">
                <a:latin typeface="Bookman Old Style" panose="02050604050505020204" pitchFamily="18" charset="0"/>
              </a:rPr>
              <a:t>abuse more common than physical </a:t>
            </a:r>
            <a:r>
              <a:rPr lang="en-US" dirty="0" smtClean="0">
                <a:latin typeface="Bookman Old Style" panose="02050604050505020204" pitchFamily="18" charset="0"/>
              </a:rPr>
              <a:t>abuse</a:t>
            </a:r>
            <a:endParaRPr lang="en-CA" dirty="0">
              <a:latin typeface="Bookman Old Style" panose="02050604050505020204" pitchFamily="18" charset="0"/>
            </a:endParaRPr>
          </a:p>
          <a:p>
            <a:pPr lvl="0"/>
            <a:r>
              <a:rPr lang="en-US" dirty="0" smtClean="0">
                <a:latin typeface="Bookman Old Style" panose="02050604050505020204" pitchFamily="18" charset="0"/>
              </a:rPr>
              <a:t>25</a:t>
            </a:r>
            <a:r>
              <a:rPr lang="en-US" dirty="0">
                <a:latin typeface="Bookman Old Style" panose="02050604050505020204" pitchFamily="18" charset="0"/>
              </a:rPr>
              <a:t>% of abuse occurs at home and 43% in </a:t>
            </a:r>
            <a:r>
              <a:rPr lang="en-US" dirty="0" smtClean="0">
                <a:latin typeface="Bookman Old Style" panose="02050604050505020204" pitchFamily="18" charset="0"/>
              </a:rPr>
              <a:t>institutions</a:t>
            </a:r>
            <a:endParaRPr lang="en-CA" dirty="0">
              <a:latin typeface="Bookman Old Style" panose="02050604050505020204" pitchFamily="18" charset="0"/>
            </a:endParaRPr>
          </a:p>
          <a:p>
            <a:pPr lvl="0"/>
            <a:r>
              <a:rPr lang="en-US" dirty="0" smtClean="0">
                <a:latin typeface="Bookman Old Style" panose="02050604050505020204" pitchFamily="18" charset="0"/>
              </a:rPr>
              <a:t>Canadian </a:t>
            </a:r>
            <a:r>
              <a:rPr lang="en-US" dirty="0">
                <a:latin typeface="Bookman Old Style" panose="02050604050505020204" pitchFamily="18" charset="0"/>
              </a:rPr>
              <a:t>men and women are equally likely to be abused by their offspring (women 2X more likely to be abused by </a:t>
            </a:r>
            <a:r>
              <a:rPr lang="en-US" dirty="0" smtClean="0">
                <a:latin typeface="Bookman Old Style" panose="02050604050505020204" pitchFamily="18" charset="0"/>
              </a:rPr>
              <a:t>spouses)</a:t>
            </a:r>
            <a:endParaRPr lang="en-CA" dirty="0">
              <a:latin typeface="Bookman Old Style" panose="02050604050505020204" pitchFamily="18" charset="0"/>
            </a:endParaRPr>
          </a:p>
          <a:p>
            <a:pPr lvl="0"/>
            <a:r>
              <a:rPr lang="en-US" dirty="0" smtClean="0">
                <a:latin typeface="Bookman Old Style" panose="02050604050505020204" pitchFamily="18" charset="0"/>
              </a:rPr>
              <a:t>60</a:t>
            </a:r>
            <a:r>
              <a:rPr lang="en-US" dirty="0">
                <a:latin typeface="Bookman Old Style" panose="02050604050505020204" pitchFamily="18" charset="0"/>
              </a:rPr>
              <a:t>% of family abusers were male, either sons or </a:t>
            </a:r>
            <a:r>
              <a:rPr lang="en-US" dirty="0" smtClean="0">
                <a:latin typeface="Bookman Old Style" panose="02050604050505020204" pitchFamily="18" charset="0"/>
              </a:rPr>
              <a:t>husbands</a:t>
            </a:r>
            <a:endParaRPr lang="en-CA" dirty="0">
              <a:latin typeface="Bookman Old Style" panose="02050604050505020204" pitchFamily="18" charset="0"/>
            </a:endParaRPr>
          </a:p>
          <a:p>
            <a:pPr lvl="0"/>
            <a:r>
              <a:rPr lang="en-US" dirty="0" smtClean="0">
                <a:latin typeface="Bookman Old Style" panose="02050604050505020204" pitchFamily="18" charset="0"/>
              </a:rPr>
              <a:t>abusers </a:t>
            </a:r>
            <a:r>
              <a:rPr lang="en-US" dirty="0">
                <a:latin typeface="Bookman Old Style" panose="02050604050505020204" pitchFamily="18" charset="0"/>
              </a:rPr>
              <a:t>who work in institutions are more likely to be women</a:t>
            </a:r>
            <a:endParaRPr lang="en-CA" dirty="0">
              <a:latin typeface="Bookman Old Style" panose="02050604050505020204" pitchFamily="18" charset="0"/>
            </a:endParaRPr>
          </a:p>
          <a:p>
            <a:endParaRPr lang="en-CA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07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477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Bookman Old Style" panose="02050604050505020204" pitchFamily="18" charset="0"/>
              </a:rPr>
              <a:t>Social Exchange perspective</a:t>
            </a:r>
            <a:r>
              <a:rPr lang="en-US" dirty="0">
                <a:latin typeface="Bookman Old Style" panose="02050604050505020204" pitchFamily="18" charset="0"/>
              </a:rPr>
              <a:t>:</a:t>
            </a:r>
            <a:endParaRPr lang="en-CA" dirty="0">
              <a:latin typeface="Bookman Old Style" panose="02050604050505020204" pitchFamily="18" charset="0"/>
            </a:endParaRPr>
          </a:p>
          <a:p>
            <a:pPr lvl="0"/>
            <a:r>
              <a:rPr lang="en-US" dirty="0">
                <a:latin typeface="Bookman Old Style" panose="02050604050505020204" pitchFamily="18" charset="0"/>
              </a:rPr>
              <a:t>caring for older seniors seen as an unbalanced relationship</a:t>
            </a:r>
            <a:endParaRPr lang="en-CA" dirty="0">
              <a:latin typeface="Bookman Old Style" panose="02050604050505020204" pitchFamily="18" charset="0"/>
            </a:endParaRPr>
          </a:p>
          <a:p>
            <a:pPr lvl="0"/>
            <a:r>
              <a:rPr lang="en-US" dirty="0">
                <a:latin typeface="Bookman Old Style" panose="02050604050505020204" pitchFamily="18" charset="0"/>
              </a:rPr>
              <a:t>investment in time, money and energy is seen as detriment to own health and happiness</a:t>
            </a:r>
            <a:endParaRPr lang="en-CA" dirty="0">
              <a:latin typeface="Bookman Old Style" panose="02050604050505020204" pitchFamily="18" charset="0"/>
            </a:endParaRPr>
          </a:p>
          <a:p>
            <a:pPr lvl="0"/>
            <a:r>
              <a:rPr lang="en-US" dirty="0">
                <a:latin typeface="Bookman Old Style" panose="02050604050505020204" pitchFamily="18" charset="0"/>
              </a:rPr>
              <a:t>difficult </a:t>
            </a:r>
            <a:r>
              <a:rPr lang="en-US" dirty="0" err="1">
                <a:latin typeface="Bookman Old Style" panose="02050604050505020204" pitchFamily="18" charset="0"/>
              </a:rPr>
              <a:t>behaviours</a:t>
            </a:r>
            <a:r>
              <a:rPr lang="en-US" dirty="0">
                <a:latin typeface="Bookman Old Style" panose="02050604050505020204" pitchFamily="18" charset="0"/>
              </a:rPr>
              <a:t> especially hard to deal with b/c the older person won’t “grow out of it</a:t>
            </a:r>
            <a:r>
              <a:rPr lang="en-US" dirty="0" smtClean="0">
                <a:latin typeface="Bookman Old Style" panose="02050604050505020204" pitchFamily="18" charset="0"/>
              </a:rPr>
              <a:t>”</a:t>
            </a:r>
          </a:p>
          <a:p>
            <a:pPr marL="0" lvl="0" indent="0">
              <a:buNone/>
            </a:pPr>
            <a:endParaRPr lang="en-CA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Bookman Old Style" panose="02050604050505020204" pitchFamily="18" charset="0"/>
              </a:rPr>
              <a:t>Symbolic Interactionism</a:t>
            </a:r>
            <a:r>
              <a:rPr lang="en-US" dirty="0">
                <a:latin typeface="Bookman Old Style" panose="02050604050505020204" pitchFamily="18" charset="0"/>
              </a:rPr>
              <a:t>:</a:t>
            </a:r>
            <a:endParaRPr lang="en-CA" dirty="0">
              <a:latin typeface="Bookman Old Style" panose="02050604050505020204" pitchFamily="18" charset="0"/>
            </a:endParaRPr>
          </a:p>
          <a:p>
            <a:pPr lvl="0"/>
            <a:r>
              <a:rPr lang="en-US" dirty="0">
                <a:latin typeface="Bookman Old Style" panose="02050604050505020204" pitchFamily="18" charset="0"/>
              </a:rPr>
              <a:t>individual’s perceptions of the older person’s dependency will determine amount of stress they feel</a:t>
            </a:r>
            <a:endParaRPr lang="en-CA" dirty="0">
              <a:latin typeface="Bookman Old Style" panose="02050604050505020204" pitchFamily="18" charset="0"/>
            </a:endParaRPr>
          </a:p>
          <a:p>
            <a:pPr lvl="0"/>
            <a:r>
              <a:rPr lang="en-US" dirty="0">
                <a:latin typeface="Bookman Old Style" panose="02050604050505020204" pitchFamily="18" charset="0"/>
              </a:rPr>
              <a:t>determined by personal factors: work, age, personal health, alcohol, financial/mental problems</a:t>
            </a:r>
            <a:endParaRPr lang="en-CA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en-CA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Bookman Old Style" panose="02050604050505020204" pitchFamily="18" charset="0"/>
              </a:rPr>
              <a:t>Functionalism</a:t>
            </a:r>
            <a:r>
              <a:rPr lang="en-US" dirty="0">
                <a:latin typeface="Bookman Old Style" panose="02050604050505020204" pitchFamily="18" charset="0"/>
              </a:rPr>
              <a:t>:</a:t>
            </a:r>
            <a:endParaRPr lang="en-CA" dirty="0">
              <a:latin typeface="Bookman Old Style" panose="02050604050505020204" pitchFamily="18" charset="0"/>
            </a:endParaRPr>
          </a:p>
          <a:p>
            <a:pPr lvl="0"/>
            <a:r>
              <a:rPr lang="en-US" dirty="0">
                <a:latin typeface="Bookman Old Style" panose="02050604050505020204" pitchFamily="18" charset="0"/>
              </a:rPr>
              <a:t>abuse may be the normative </a:t>
            </a:r>
            <a:r>
              <a:rPr lang="en-US" dirty="0" err="1">
                <a:latin typeface="Bookman Old Style" panose="02050604050505020204" pitchFamily="18" charset="0"/>
              </a:rPr>
              <a:t>behaviour</a:t>
            </a:r>
            <a:r>
              <a:rPr lang="en-US" dirty="0">
                <a:latin typeface="Bookman Old Style" panose="02050604050505020204" pitchFamily="18" charset="0"/>
              </a:rPr>
              <a:t> within a family due to socialization of being violent to act out a stressful situation.</a:t>
            </a:r>
            <a:endParaRPr lang="en-CA" dirty="0">
              <a:latin typeface="Bookman Old Style" panose="02050604050505020204" pitchFamily="18" charset="0"/>
            </a:endParaRPr>
          </a:p>
          <a:p>
            <a:pPr lvl="0"/>
            <a:r>
              <a:rPr lang="en-US" dirty="0">
                <a:latin typeface="Bookman Old Style" panose="02050604050505020204" pitchFamily="18" charset="0"/>
              </a:rPr>
              <a:t>Roles are reversed</a:t>
            </a:r>
            <a:endParaRPr lang="en-CA" dirty="0">
              <a:latin typeface="Bookman Old Style" panose="02050604050505020204" pitchFamily="18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9095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"/>
            <a:ext cx="8229600" cy="6049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>
                <a:latin typeface="Bookman Old Style" panose="02050604050505020204" pitchFamily="18" charset="0"/>
              </a:rPr>
              <a:t>Theory of Intergenerational Transmission</a:t>
            </a:r>
            <a:r>
              <a:rPr lang="en-US" dirty="0">
                <a:latin typeface="Bookman Old Style" panose="02050604050505020204" pitchFamily="18" charset="0"/>
              </a:rPr>
              <a:t>:</a:t>
            </a:r>
            <a:endParaRPr lang="en-CA" dirty="0">
              <a:latin typeface="Bookman Old Style" panose="02050604050505020204" pitchFamily="18" charset="0"/>
            </a:endParaRPr>
          </a:p>
          <a:p>
            <a:pPr lvl="0"/>
            <a:r>
              <a:rPr lang="en-US" dirty="0">
                <a:latin typeface="Bookman Old Style" panose="02050604050505020204" pitchFamily="18" charset="0"/>
              </a:rPr>
              <a:t>People who were abused or neglected as children by their parents are more likely to abuse or neglect their parents when they are old.</a:t>
            </a:r>
            <a:endParaRPr lang="en-CA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en-CA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Bookman Old Style" panose="02050604050505020204" pitchFamily="18" charset="0"/>
              </a:rPr>
              <a:t>What can we do?</a:t>
            </a:r>
            <a:endParaRPr lang="en-CA" dirty="0">
              <a:latin typeface="Bookman Old Style" panose="02050604050505020204" pitchFamily="18" charset="0"/>
            </a:endParaRPr>
          </a:p>
          <a:p>
            <a:pPr lvl="0"/>
            <a:r>
              <a:rPr lang="en-US" dirty="0">
                <a:latin typeface="Bookman Old Style" panose="02050604050505020204" pitchFamily="18" charset="0"/>
              </a:rPr>
              <a:t>Elder abuse can be prevented by teaching seniors to be independent </a:t>
            </a:r>
            <a:endParaRPr lang="en-CA" dirty="0">
              <a:latin typeface="Bookman Old Style" panose="02050604050505020204" pitchFamily="18" charset="0"/>
            </a:endParaRPr>
          </a:p>
          <a:p>
            <a:pPr lvl="0"/>
            <a:r>
              <a:rPr lang="en-US" dirty="0">
                <a:latin typeface="Bookman Old Style" panose="02050604050505020204" pitchFamily="18" charset="0"/>
              </a:rPr>
              <a:t>Provide relief programs for caregivers</a:t>
            </a:r>
            <a:endParaRPr lang="en-CA" dirty="0">
              <a:latin typeface="Bookman Old Style" panose="02050604050505020204" pitchFamily="18" charset="0"/>
            </a:endParaRPr>
          </a:p>
          <a:p>
            <a:pPr lvl="0"/>
            <a:r>
              <a:rPr lang="en-US" dirty="0">
                <a:latin typeface="Bookman Old Style" panose="02050604050505020204" pitchFamily="18" charset="0"/>
              </a:rPr>
              <a:t>Social and community resources to help reduce stress</a:t>
            </a:r>
            <a:endParaRPr lang="en-CA" dirty="0">
              <a:latin typeface="Bookman Old Style" panose="02050604050505020204" pitchFamily="18" charset="0"/>
            </a:endParaRPr>
          </a:p>
          <a:p>
            <a:pPr lvl="0"/>
            <a:r>
              <a:rPr lang="en-US" dirty="0">
                <a:latin typeface="Bookman Old Style" panose="02050604050505020204" pitchFamily="18" charset="0"/>
              </a:rPr>
              <a:t>Day programs can reduce strain on caregivers</a:t>
            </a:r>
            <a:endParaRPr lang="en-CA" dirty="0">
              <a:latin typeface="Bookman Old Style" panose="02050604050505020204" pitchFamily="18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0788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381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askerville Old Face" panose="02020602080505020303" pitchFamily="18" charset="0"/>
              </a:rPr>
              <a:t>Theories of Aging</a:t>
            </a:r>
            <a:endParaRPr lang="en-CA" dirty="0"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324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 smtClean="0">
                <a:latin typeface="Baskerville Old Face" panose="02020602080505020303" pitchFamily="18" charset="0"/>
              </a:rPr>
              <a:t>Disengagement Theory</a:t>
            </a:r>
          </a:p>
          <a:p>
            <a:r>
              <a:rPr lang="en-US" sz="2600" dirty="0" smtClean="0">
                <a:latin typeface="Baskerville Old Face" panose="02020602080505020303" pitchFamily="18" charset="0"/>
              </a:rPr>
              <a:t>Many elderly people slowly withdraw into themselves and their own private world.</a:t>
            </a:r>
          </a:p>
          <a:p>
            <a:r>
              <a:rPr lang="en-US" sz="2600" dirty="0" smtClean="0">
                <a:latin typeface="Baskerville Old Face" panose="02020602080505020303" pitchFamily="18" charset="0"/>
              </a:rPr>
              <a:t>This does not occur because society forces them to do this</a:t>
            </a:r>
          </a:p>
          <a:p>
            <a:r>
              <a:rPr lang="en-US" sz="2600" dirty="0" smtClean="0">
                <a:latin typeface="Baskerville Old Face" panose="02020602080505020303" pitchFamily="18" charset="0"/>
              </a:rPr>
              <a:t>This is a gradual process that is a result of biological and psychological changes that take place within the elderly people ex. A gradual awareness and acceptance of lower levels of energy</a:t>
            </a:r>
          </a:p>
          <a:p>
            <a:r>
              <a:rPr lang="en-US" sz="2600" dirty="0" smtClean="0">
                <a:latin typeface="Baskerville Old Face" panose="02020602080505020303" pitchFamily="18" charset="0"/>
              </a:rPr>
              <a:t>The elderly reach an emotional balance and well being that causes them to stop trying to achieve what they were like when they were young.</a:t>
            </a:r>
          </a:p>
          <a:p>
            <a:r>
              <a:rPr lang="en-US" sz="2600" dirty="0" smtClean="0">
                <a:latin typeface="Baskerville Old Face" panose="02020602080505020303" pitchFamily="18" charset="0"/>
              </a:rPr>
              <a:t>They devote their energies to taking care of personal needs.</a:t>
            </a:r>
          </a:p>
          <a:p>
            <a:r>
              <a:rPr lang="en-US" sz="2600" dirty="0" smtClean="0">
                <a:latin typeface="Baskerville Old Face" panose="02020602080505020303" pitchFamily="18" charset="0"/>
              </a:rPr>
              <a:t>They are not upset by their declining abilities and gradually prepare themselves for death.</a:t>
            </a:r>
            <a:endParaRPr lang="en-CA" sz="26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skerville Old Face" panose="02020602080505020303" pitchFamily="18" charset="0"/>
              </a:rPr>
              <a:t>Activity Theory</a:t>
            </a:r>
            <a:endParaRPr lang="en-CA" dirty="0"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Baskerville Old Face" panose="02020602080505020303" pitchFamily="18" charset="0"/>
              </a:rPr>
              <a:t>Seniors have the same social and psychological needs as younger personas, but society withdraws from them, leaving gaps in their lives</a:t>
            </a:r>
          </a:p>
          <a:p>
            <a:r>
              <a:rPr lang="en-US" dirty="0" smtClean="0">
                <a:latin typeface="Baskerville Old Face" panose="02020602080505020303" pitchFamily="18" charset="0"/>
              </a:rPr>
              <a:t>The seniors then need to use energy to fill these gaps with other activities</a:t>
            </a:r>
          </a:p>
          <a:p>
            <a:r>
              <a:rPr lang="en-US" dirty="0" smtClean="0">
                <a:latin typeface="Baskerville Old Face" panose="02020602080505020303" pitchFamily="18" charset="0"/>
              </a:rPr>
              <a:t>Those who age successfully manage to keep active</a:t>
            </a:r>
          </a:p>
          <a:p>
            <a:r>
              <a:rPr lang="en-US" dirty="0" smtClean="0">
                <a:latin typeface="Baskerville Old Face" panose="02020602080505020303" pitchFamily="18" charset="0"/>
              </a:rPr>
              <a:t>The key to being happy is to be actively involved in something (community, hobbies)</a:t>
            </a:r>
            <a:endParaRPr lang="en-CA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51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400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Baskerville Old Face" panose="02020602080505020303" pitchFamily="18" charset="0"/>
              </a:rPr>
              <a:t>Trends in Can. Society that are affecting the transitions in adulthood:</a:t>
            </a:r>
            <a:endParaRPr lang="en-US" dirty="0">
              <a:latin typeface="Baskerville Old Face" panose="02020602080505020303" pitchFamily="18" charset="0"/>
            </a:endParaRPr>
          </a:p>
          <a:p>
            <a:pPr lvl="0"/>
            <a:r>
              <a:rPr lang="en-US" dirty="0">
                <a:latin typeface="Baskerville Old Face" panose="02020602080505020303" pitchFamily="18" charset="0"/>
              </a:rPr>
              <a:t>Marrying </a:t>
            </a:r>
            <a:r>
              <a:rPr lang="en-US" dirty="0" smtClean="0">
                <a:latin typeface="Baskerville Old Face" panose="02020602080505020303" pitchFamily="18" charset="0"/>
              </a:rPr>
              <a:t>later</a:t>
            </a:r>
          </a:p>
          <a:p>
            <a:pPr lvl="0"/>
            <a:r>
              <a:rPr lang="en-US" dirty="0" smtClean="0">
                <a:latin typeface="Baskerville Old Face" panose="02020602080505020303" pitchFamily="18" charset="0"/>
              </a:rPr>
              <a:t>Divorce </a:t>
            </a:r>
            <a:r>
              <a:rPr lang="en-US" dirty="0">
                <a:latin typeface="Baskerville Old Face" panose="02020602080505020303" pitchFamily="18" charset="0"/>
              </a:rPr>
              <a:t>and remarriage </a:t>
            </a:r>
            <a:r>
              <a:rPr lang="en-US" dirty="0" smtClean="0">
                <a:latin typeface="Baskerville Old Face" panose="02020602080505020303" pitchFamily="18" charset="0"/>
              </a:rPr>
              <a:t>common</a:t>
            </a:r>
          </a:p>
          <a:p>
            <a:pPr lvl="0"/>
            <a:r>
              <a:rPr lang="en-US" dirty="0" smtClean="0">
                <a:latin typeface="Baskerville Old Face" panose="02020602080505020303" pitchFamily="18" charset="0"/>
              </a:rPr>
              <a:t>Working </a:t>
            </a:r>
            <a:r>
              <a:rPr lang="en-US" dirty="0">
                <a:latin typeface="Baskerville Old Face" panose="02020602080505020303" pitchFamily="18" charset="0"/>
              </a:rPr>
              <a:t>spouses face conflicting family and work </a:t>
            </a:r>
            <a:r>
              <a:rPr lang="en-US" dirty="0" smtClean="0">
                <a:latin typeface="Baskerville Old Face" panose="02020602080505020303" pitchFamily="18" charset="0"/>
              </a:rPr>
              <a:t>roles</a:t>
            </a:r>
          </a:p>
          <a:p>
            <a:pPr lvl="0"/>
            <a:r>
              <a:rPr lang="en-US" dirty="0" smtClean="0">
                <a:latin typeface="Baskerville Old Face" panose="02020602080505020303" pitchFamily="18" charset="0"/>
              </a:rPr>
              <a:t>Retirement </a:t>
            </a:r>
            <a:r>
              <a:rPr lang="en-US" dirty="0">
                <a:latin typeface="Baskerville Old Face" panose="02020602080505020303" pitchFamily="18" charset="0"/>
              </a:rPr>
              <a:t>age is </a:t>
            </a:r>
            <a:r>
              <a:rPr lang="en-US" dirty="0" smtClean="0">
                <a:latin typeface="Baskerville Old Face" panose="02020602080505020303" pitchFamily="18" charset="0"/>
              </a:rPr>
              <a:t>declining</a:t>
            </a:r>
          </a:p>
          <a:p>
            <a:pPr lvl="0"/>
            <a:r>
              <a:rPr lang="en-US" dirty="0" smtClean="0">
                <a:latin typeface="Baskerville Old Face" panose="02020602080505020303" pitchFamily="18" charset="0"/>
              </a:rPr>
              <a:t>Senior </a:t>
            </a:r>
            <a:r>
              <a:rPr lang="en-US" dirty="0">
                <a:latin typeface="Baskerville Old Face" panose="02020602080505020303" pitchFamily="18" charset="0"/>
              </a:rPr>
              <a:t>pop </a:t>
            </a:r>
            <a:r>
              <a:rPr lang="en-US" dirty="0" smtClean="0">
                <a:latin typeface="Baskerville Old Face" panose="02020602080505020303" pitchFamily="18" charset="0"/>
              </a:rPr>
              <a:t>increasing</a:t>
            </a:r>
          </a:p>
          <a:p>
            <a:pPr lvl="0"/>
            <a:endParaRPr lang="en-US" b="1" dirty="0">
              <a:latin typeface="Baskerville Old Face" panose="02020602080505020303" pitchFamily="18" charset="0"/>
            </a:endParaRPr>
          </a:p>
          <a:p>
            <a:pPr lvl="0"/>
            <a:r>
              <a:rPr lang="en-US" b="1" dirty="0" smtClean="0">
                <a:latin typeface="Baskerville Old Face" panose="02020602080505020303" pitchFamily="18" charset="0"/>
              </a:rPr>
              <a:t>Then</a:t>
            </a:r>
            <a:r>
              <a:rPr lang="en-US" dirty="0">
                <a:latin typeface="Baskerville Old Face" panose="02020602080505020303" pitchFamily="18" charset="0"/>
              </a:rPr>
              <a:t>: middle age was defined as time in life when children left </a:t>
            </a:r>
            <a:r>
              <a:rPr lang="en-US" dirty="0" smtClean="0">
                <a:latin typeface="Baskerville Old Face" panose="02020602080505020303" pitchFamily="18" charset="0"/>
              </a:rPr>
              <a:t>home</a:t>
            </a:r>
          </a:p>
          <a:p>
            <a:pPr lvl="0"/>
            <a:r>
              <a:rPr lang="en-US" b="1" dirty="0" smtClean="0">
                <a:latin typeface="Baskerville Old Face" panose="02020602080505020303" pitchFamily="18" charset="0"/>
              </a:rPr>
              <a:t>Now</a:t>
            </a:r>
            <a:r>
              <a:rPr lang="en-US" b="1" dirty="0">
                <a:latin typeface="Baskerville Old Face" panose="02020602080505020303" pitchFamily="18" charset="0"/>
              </a:rPr>
              <a:t>:</a:t>
            </a:r>
            <a:r>
              <a:rPr lang="en-US" dirty="0">
                <a:latin typeface="Baskerville Old Face" panose="02020602080505020303" pitchFamily="18" charset="0"/>
              </a:rPr>
              <a:t> Childrearing often delayed, kids don’t leave; midlife has passed when they do get to this transition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54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skerville Old Face" panose="02020602080505020303" pitchFamily="18" charset="0"/>
              </a:rPr>
              <a:t>Theory of Continuity</a:t>
            </a:r>
            <a:endParaRPr lang="en-CA" dirty="0"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askerville Old Face" panose="02020602080505020303" pitchFamily="18" charset="0"/>
              </a:rPr>
              <a:t>Maintains that life patterns established by people when they are young will largely determine their </a:t>
            </a:r>
            <a:r>
              <a:rPr lang="en-US" dirty="0" err="1" smtClean="0">
                <a:latin typeface="Baskerville Old Face" panose="02020602080505020303" pitchFamily="18" charset="0"/>
              </a:rPr>
              <a:t>behaviour</a:t>
            </a:r>
            <a:r>
              <a:rPr lang="en-US" dirty="0" smtClean="0">
                <a:latin typeface="Baskerville Old Face" panose="02020602080505020303" pitchFamily="18" charset="0"/>
              </a:rPr>
              <a:t> in old age.</a:t>
            </a:r>
          </a:p>
          <a:p>
            <a:r>
              <a:rPr lang="en-US" dirty="0" smtClean="0">
                <a:latin typeface="Baskerville Old Face" panose="02020602080505020303" pitchFamily="18" charset="0"/>
              </a:rPr>
              <a:t>If you were extroverted and involved that will continue</a:t>
            </a:r>
          </a:p>
          <a:p>
            <a:r>
              <a:rPr lang="en-US" dirty="0" smtClean="0">
                <a:latin typeface="Baskerville Old Face" panose="02020602080505020303" pitchFamily="18" charset="0"/>
              </a:rPr>
              <a:t>If you always preferred solitude and were introverted that </a:t>
            </a:r>
            <a:r>
              <a:rPr lang="en-US" dirty="0" err="1" smtClean="0">
                <a:latin typeface="Baskerville Old Face" panose="02020602080505020303" pitchFamily="18" charset="0"/>
              </a:rPr>
              <a:t>behaviour</a:t>
            </a:r>
            <a:r>
              <a:rPr lang="en-US" dirty="0" smtClean="0">
                <a:latin typeface="Baskerville Old Face" panose="02020602080505020303" pitchFamily="18" charset="0"/>
              </a:rPr>
              <a:t> will continue.</a:t>
            </a:r>
            <a:endParaRPr lang="en-CA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16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>
                <a:latin typeface="Baskerville Old Face" panose="02020602080505020303" pitchFamily="18" charset="0"/>
              </a:rPr>
              <a:t>Middle Adulthood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  <a:p>
            <a:pPr lvl="0"/>
            <a:r>
              <a:rPr lang="en-US" dirty="0">
                <a:latin typeface="Baskerville Old Face" panose="02020602080505020303" pitchFamily="18" charset="0"/>
              </a:rPr>
              <a:t>Ages 40 – 65</a:t>
            </a:r>
          </a:p>
          <a:p>
            <a:pPr lvl="0"/>
            <a:r>
              <a:rPr lang="en-US" dirty="0">
                <a:latin typeface="Baskerville Old Face" panose="02020602080505020303" pitchFamily="18" charset="0"/>
              </a:rPr>
              <a:t>New trends in childrearing say that the family nest may be full until parents are almost 60.</a:t>
            </a:r>
          </a:p>
          <a:p>
            <a:r>
              <a:rPr lang="en-US" b="1" dirty="0">
                <a:latin typeface="Baskerville Old Face" panose="02020602080505020303" pitchFamily="18" charset="0"/>
              </a:rPr>
              <a:t>45 – 54 years old group</a:t>
            </a:r>
            <a:endParaRPr lang="en-US" dirty="0">
              <a:latin typeface="Baskerville Old Face" panose="02020602080505020303" pitchFamily="18" charset="0"/>
            </a:endParaRPr>
          </a:p>
          <a:p>
            <a:r>
              <a:rPr lang="en-US" b="1" dirty="0">
                <a:latin typeface="Baskerville Old Face" panose="02020602080505020303" pitchFamily="18" charset="0"/>
              </a:rPr>
              <a:t>Perks:</a:t>
            </a:r>
            <a:endParaRPr lang="en-US" dirty="0">
              <a:latin typeface="Baskerville Old Face" panose="02020602080505020303" pitchFamily="18" charset="0"/>
            </a:endParaRPr>
          </a:p>
          <a:p>
            <a:pPr lvl="0"/>
            <a:r>
              <a:rPr lang="en-US" dirty="0">
                <a:latin typeface="Baskerville Old Face" panose="02020602080505020303" pitchFamily="18" charset="0"/>
              </a:rPr>
              <a:t>has highest average income in Canada</a:t>
            </a:r>
          </a:p>
          <a:p>
            <a:pPr lvl="0"/>
            <a:r>
              <a:rPr lang="en-US" dirty="0">
                <a:latin typeface="Baskerville Old Face" panose="02020602080505020303" pitchFamily="18" charset="0"/>
              </a:rPr>
              <a:t>most parenting responsibilities are complete</a:t>
            </a:r>
          </a:p>
          <a:p>
            <a:pPr lvl="0"/>
            <a:r>
              <a:rPr lang="en-US" dirty="0">
                <a:latin typeface="Baskerville Old Face" panose="02020602080505020303" pitchFamily="18" charset="0"/>
              </a:rPr>
              <a:t>marriages are over the peak divorce hurdle</a:t>
            </a:r>
          </a:p>
          <a:p>
            <a:r>
              <a:rPr lang="en-US" b="1" dirty="0">
                <a:latin typeface="Baskerville Old Face" panose="02020602080505020303" pitchFamily="18" charset="0"/>
              </a:rPr>
              <a:t>Challenges</a:t>
            </a:r>
            <a:r>
              <a:rPr lang="en-US" dirty="0">
                <a:latin typeface="Baskerville Old Face" panose="02020602080505020303" pitchFamily="18" charset="0"/>
              </a:rPr>
              <a:t>: </a:t>
            </a:r>
          </a:p>
          <a:p>
            <a:pPr lvl="0"/>
            <a:r>
              <a:rPr lang="en-US" dirty="0">
                <a:latin typeface="Baskerville Old Face" panose="02020602080505020303" pitchFamily="18" charset="0"/>
              </a:rPr>
              <a:t>adjustment to relationship with adult children</a:t>
            </a:r>
          </a:p>
          <a:p>
            <a:pPr lvl="0"/>
            <a:r>
              <a:rPr lang="en-US" dirty="0">
                <a:latin typeface="Baskerville Old Face" panose="02020602080505020303" pitchFamily="18" charset="0"/>
              </a:rPr>
              <a:t>assuming care for parents</a:t>
            </a:r>
          </a:p>
          <a:p>
            <a:pPr lvl="0"/>
            <a:r>
              <a:rPr lang="en-US" dirty="0" err="1">
                <a:latin typeface="Baskerville Old Face" panose="02020602080505020303" pitchFamily="18" charset="0"/>
              </a:rPr>
              <a:t>grandparenting</a:t>
            </a:r>
            <a:r>
              <a:rPr lang="en-US" dirty="0">
                <a:latin typeface="Baskerville Old Face" panose="02020602080505020303" pitchFamily="18" charset="0"/>
              </a:rPr>
              <a:t> role</a:t>
            </a:r>
          </a:p>
          <a:p>
            <a:pPr lvl="0"/>
            <a:r>
              <a:rPr lang="en-US" dirty="0">
                <a:latin typeface="Baskerville Old Face" panose="02020602080505020303" pitchFamily="18" charset="0"/>
              </a:rPr>
              <a:t>planning for and adjusting to retirement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71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"/>
            <a:ext cx="8229600" cy="58975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Baskerville Old Face" panose="02020602080505020303" pitchFamily="18" charset="0"/>
              </a:rPr>
              <a:t>R</a:t>
            </a:r>
            <a:r>
              <a:rPr lang="en-US" dirty="0" smtClean="0">
                <a:latin typeface="Baskerville Old Face" panose="02020602080505020303" pitchFamily="18" charset="0"/>
              </a:rPr>
              <a:t>ead the sandwich generation p.413-414</a:t>
            </a:r>
          </a:p>
          <a:p>
            <a:pPr marL="0" indent="0">
              <a:buNone/>
            </a:pPr>
            <a:r>
              <a:rPr lang="en-US" dirty="0" smtClean="0">
                <a:latin typeface="Baskerville Old Face" panose="02020602080505020303" pitchFamily="18" charset="0"/>
              </a:rPr>
              <a:t>Read retirement p 416-419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74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latin typeface="Baskerville Old Face" panose="02020602080505020303" pitchFamily="18" charset="0"/>
              </a:rPr>
              <a:t>The </a:t>
            </a:r>
            <a:r>
              <a:rPr lang="en-US" b="1" dirty="0">
                <a:latin typeface="Baskerville Old Face" panose="02020602080505020303" pitchFamily="18" charset="0"/>
              </a:rPr>
              <a:t>Myth of the Midlife Crisis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 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Baskerville Old Face" panose="02020602080505020303" pitchFamily="18" charset="0"/>
            </a:endParaRPr>
          </a:p>
          <a:p>
            <a:pPr lvl="0"/>
            <a:r>
              <a:rPr lang="en-US" i="1" dirty="0">
                <a:latin typeface="Baskerville Old Face" panose="02020602080505020303" pitchFamily="18" charset="0"/>
              </a:rPr>
              <a:t>Crisis</a:t>
            </a:r>
            <a:r>
              <a:rPr lang="en-US" dirty="0">
                <a:latin typeface="Baskerville Old Face" panose="02020602080505020303" pitchFamily="18" charset="0"/>
              </a:rPr>
              <a:t>: a turning point; a moment of danger or suspense.</a:t>
            </a:r>
          </a:p>
          <a:p>
            <a:pPr lvl="0"/>
            <a:r>
              <a:rPr lang="en-US" i="1" dirty="0">
                <a:latin typeface="Baskerville Old Face" panose="02020602080505020303" pitchFamily="18" charset="0"/>
              </a:rPr>
              <a:t>What are the patterns of </a:t>
            </a:r>
            <a:r>
              <a:rPr lang="en-US" i="1" dirty="0" err="1">
                <a:latin typeface="Baskerville Old Face" panose="02020602080505020303" pitchFamily="18" charset="0"/>
              </a:rPr>
              <a:t>indiv</a:t>
            </a:r>
            <a:r>
              <a:rPr lang="en-US" i="1" dirty="0">
                <a:latin typeface="Baskerville Old Face" panose="02020602080505020303" pitchFamily="18" charset="0"/>
              </a:rPr>
              <a:t> development during middle age?</a:t>
            </a:r>
            <a:endParaRPr lang="en-US" dirty="0">
              <a:latin typeface="Baskerville Old Face" panose="02020602080505020303" pitchFamily="18" charset="0"/>
            </a:endParaRPr>
          </a:p>
          <a:p>
            <a:pPr lvl="0"/>
            <a:r>
              <a:rPr lang="en-US" i="1" dirty="0" smtClean="0">
                <a:latin typeface="Baskerville Old Face" panose="02020602080505020303" pitchFamily="18" charset="0"/>
              </a:rPr>
              <a:t>How </a:t>
            </a:r>
            <a:r>
              <a:rPr lang="en-US" i="1" dirty="0">
                <a:latin typeface="Baskerville Old Face" panose="02020602080505020303" pitchFamily="18" charset="0"/>
              </a:rPr>
              <a:t>does society in which an individual lives </a:t>
            </a:r>
            <a:r>
              <a:rPr lang="en-US" i="1" dirty="0" smtClean="0">
                <a:latin typeface="Baskerville Old Face" panose="02020602080505020303" pitchFamily="18" charset="0"/>
              </a:rPr>
              <a:t>affect </a:t>
            </a:r>
            <a:r>
              <a:rPr lang="en-US" i="1" dirty="0">
                <a:latin typeface="Baskerville Old Face" panose="02020602080505020303" pitchFamily="18" charset="0"/>
              </a:rPr>
              <a:t>his or her development in midlife?</a:t>
            </a:r>
            <a:endParaRPr lang="en-US" dirty="0">
              <a:latin typeface="Baskerville Old Face" panose="02020602080505020303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98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4770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Baskerville Old Face" panose="02020602080505020303" pitchFamily="18" charset="0"/>
              </a:rPr>
              <a:t>Why should midlife be a time of danger?</a:t>
            </a:r>
            <a:endParaRPr lang="en-US" dirty="0">
              <a:latin typeface="Baskerville Old Face" panose="02020602080505020303" pitchFamily="18" charset="0"/>
            </a:endParaRPr>
          </a:p>
          <a:p>
            <a:endParaRPr lang="en-US" dirty="0">
              <a:latin typeface="Baskerville Old Face" panose="02020602080505020303" pitchFamily="18" charset="0"/>
            </a:endParaRPr>
          </a:p>
          <a:p>
            <a:pPr lvl="0"/>
            <a:r>
              <a:rPr lang="en-US" dirty="0" smtClean="0">
                <a:latin typeface="Baskerville Old Face" panose="02020602080505020303" pitchFamily="18" charset="0"/>
              </a:rPr>
              <a:t>Most </a:t>
            </a:r>
            <a:r>
              <a:rPr lang="en-US" dirty="0" err="1" smtClean="0">
                <a:latin typeface="Baskerville Old Face" panose="02020602080505020303" pitchFamily="18" charset="0"/>
              </a:rPr>
              <a:t>indiv</a:t>
            </a:r>
            <a:r>
              <a:rPr lang="en-US" dirty="0" smtClean="0">
                <a:latin typeface="Baskerville Old Face" panose="02020602080505020303" pitchFamily="18" charset="0"/>
              </a:rPr>
              <a:t> have achieved peak of their career after years of hard </a:t>
            </a:r>
            <a:r>
              <a:rPr lang="en-US" dirty="0">
                <a:latin typeface="Baskerville Old Face" panose="02020602080505020303" pitchFamily="18" charset="0"/>
              </a:rPr>
              <a:t>work</a:t>
            </a:r>
          </a:p>
          <a:p>
            <a:pPr lvl="0"/>
            <a:r>
              <a:rPr lang="en-US" dirty="0">
                <a:latin typeface="Baskerville Old Face" panose="02020602080505020303" pitchFamily="18" charset="0"/>
              </a:rPr>
              <a:t>Income and responsibility levels  reach highest point between 35 – 45</a:t>
            </a:r>
          </a:p>
          <a:p>
            <a:pPr lvl="0"/>
            <a:r>
              <a:rPr lang="en-US" dirty="0">
                <a:latin typeface="Baskerville Old Face" panose="02020602080505020303" pitchFamily="18" charset="0"/>
              </a:rPr>
              <a:t>They know their work and co-workers</a:t>
            </a:r>
          </a:p>
          <a:p>
            <a:pPr lvl="0"/>
            <a:r>
              <a:rPr lang="en-US" dirty="0">
                <a:latin typeface="Baskerville Old Face" panose="02020602080505020303" pitchFamily="18" charset="0"/>
              </a:rPr>
              <a:t>More time for family and leisure activities</a:t>
            </a:r>
          </a:p>
          <a:p>
            <a:pPr lvl="0"/>
            <a:r>
              <a:rPr lang="en-US" dirty="0">
                <a:latin typeface="Baskerville Old Face" panose="02020602080505020303" pitchFamily="18" charset="0"/>
              </a:rPr>
              <a:t>Children leave, fewer financial responsibilities, can invest more in retirement</a:t>
            </a:r>
          </a:p>
          <a:p>
            <a:pPr marL="0" indent="0">
              <a:buNone/>
            </a:pPr>
            <a:r>
              <a:rPr lang="en-US" b="1" dirty="0" smtClean="0">
                <a:latin typeface="Baskerville Old Face" panose="02020602080505020303" pitchFamily="18" charset="0"/>
              </a:rPr>
              <a:t>The </a:t>
            </a:r>
            <a:r>
              <a:rPr lang="en-US" b="1" dirty="0">
                <a:latin typeface="Baskerville Old Face" panose="02020602080505020303" pitchFamily="18" charset="0"/>
              </a:rPr>
              <a:t>Problem</a:t>
            </a:r>
            <a:r>
              <a:rPr lang="en-US" dirty="0">
                <a:latin typeface="Baskerville Old Face" panose="02020602080505020303" pitchFamily="18" charset="0"/>
              </a:rPr>
              <a:t>:</a:t>
            </a:r>
          </a:p>
          <a:p>
            <a:endParaRPr lang="en-US" dirty="0">
              <a:latin typeface="Baskerville Old Face" panose="02020602080505020303" pitchFamily="18" charset="0"/>
            </a:endParaRPr>
          </a:p>
          <a:p>
            <a:pPr lvl="0"/>
            <a:r>
              <a:rPr lang="en-US" dirty="0">
                <a:latin typeface="Baskerville Old Face" panose="02020602080505020303" pitchFamily="18" charset="0"/>
              </a:rPr>
              <a:t>People view comfort and stability as a plateau and could mean improvements for the future, or a decline</a:t>
            </a:r>
          </a:p>
          <a:p>
            <a:pPr lvl="0"/>
            <a:r>
              <a:rPr lang="en-US" dirty="0">
                <a:latin typeface="Baskerville Old Face" panose="02020602080505020303" pitchFamily="18" charset="0"/>
              </a:rPr>
              <a:t>People start to realize they will not live forever and assess how they are doing </a:t>
            </a:r>
            <a:r>
              <a:rPr lang="en-US" dirty="0" smtClean="0">
                <a:latin typeface="Baskerville Old Face" panose="02020602080505020303" pitchFamily="18" charset="0"/>
              </a:rPr>
              <a:t>so </a:t>
            </a:r>
            <a:r>
              <a:rPr lang="en-US" dirty="0">
                <a:latin typeface="Baskerville Old Face" panose="02020602080505020303" pitchFamily="18" charset="0"/>
              </a:rPr>
              <a:t>far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65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http://motherglover.weebly.com/</a:t>
            </a:r>
          </a:p>
        </p:txBody>
      </p:sp>
    </p:spTree>
    <p:extLst>
      <p:ext uri="{BB962C8B-B14F-4D97-AF65-F5344CB8AC3E}">
        <p14:creationId xmlns:p14="http://schemas.microsoft.com/office/powerpoint/2010/main" val="28345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7056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4200" b="1" dirty="0" smtClean="0">
                <a:latin typeface="Baskerville Old Face" panose="02020602080505020303" pitchFamily="18" charset="0"/>
              </a:rPr>
              <a:t>Midlife Transition (Daniel Levinson)</a:t>
            </a:r>
            <a:endParaRPr lang="en-US" sz="4200" dirty="0" smtClean="0">
              <a:latin typeface="Baskerville Old Face" panose="02020602080505020303" pitchFamily="18" charset="0"/>
            </a:endParaRPr>
          </a:p>
          <a:p>
            <a:pPr lvl="0"/>
            <a:r>
              <a:rPr lang="en-US" sz="4200" dirty="0" smtClean="0">
                <a:latin typeface="Baskerville Old Face" panose="02020602080505020303" pitchFamily="18" charset="0"/>
              </a:rPr>
              <a:t>Occurs between 40 – 45 </a:t>
            </a:r>
            <a:r>
              <a:rPr lang="en-US" sz="4200" dirty="0" err="1" smtClean="0">
                <a:latin typeface="Baskerville Old Face" panose="02020602080505020303" pitchFamily="18" charset="0"/>
              </a:rPr>
              <a:t>yrs</a:t>
            </a:r>
            <a:endParaRPr lang="en-US" sz="4200" dirty="0">
              <a:latin typeface="Baskerville Old Face" panose="02020602080505020303" pitchFamily="18" charset="0"/>
            </a:endParaRPr>
          </a:p>
          <a:p>
            <a:pPr lvl="0"/>
            <a:r>
              <a:rPr lang="en-US" sz="4200" dirty="0" smtClean="0">
                <a:latin typeface="Baskerville Old Face" panose="02020602080505020303" pitchFamily="18" charset="0"/>
              </a:rPr>
              <a:t>Marks passage from early adulthood to middle adulthood</a:t>
            </a:r>
          </a:p>
          <a:p>
            <a:pPr lvl="0"/>
            <a:r>
              <a:rPr lang="en-US" sz="4200" dirty="0" smtClean="0">
                <a:latin typeface="Baskerville Old Face" panose="02020602080505020303" pitchFamily="18" charset="0"/>
              </a:rPr>
              <a:t>Some transition very smoothly, with no questions about the meaning or direction of their lives</a:t>
            </a:r>
          </a:p>
          <a:p>
            <a:pPr lvl="0"/>
            <a:r>
              <a:rPr lang="en-US" sz="4200" dirty="0" smtClean="0">
                <a:latin typeface="Baskerville Old Face" panose="02020602080505020303" pitchFamily="18" charset="0"/>
              </a:rPr>
              <a:t>Some people feel the need to refocus their priorities as they were a different person than the one who chose their specific life path (usually relating to availability and opportunity)</a:t>
            </a:r>
          </a:p>
          <a:p>
            <a:pPr lvl="0"/>
            <a:r>
              <a:rPr lang="en-US" sz="4200" dirty="0" smtClean="0">
                <a:latin typeface="Baskerville Old Face" panose="02020602080505020303" pitchFamily="18" charset="0"/>
              </a:rPr>
              <a:t>These people need to redefine their Dream or make changes in their life to meet it.</a:t>
            </a:r>
          </a:p>
          <a:p>
            <a:pPr lvl="0"/>
            <a:r>
              <a:rPr lang="en-US" sz="4200" dirty="0" smtClean="0">
                <a:latin typeface="Baskerville Old Face" panose="02020602080505020303" pitchFamily="18" charset="0"/>
              </a:rPr>
              <a:t>Marjorie Fiske and David </a:t>
            </a:r>
            <a:r>
              <a:rPr lang="en-US" sz="4200" dirty="0" err="1" smtClean="0">
                <a:latin typeface="Baskerville Old Face" panose="02020602080505020303" pitchFamily="18" charset="0"/>
              </a:rPr>
              <a:t>Chiriboga</a:t>
            </a:r>
            <a:r>
              <a:rPr lang="en-US" sz="4200" dirty="0" smtClean="0">
                <a:latin typeface="Baskerville Old Face" panose="02020602080505020303" pitchFamily="18" charset="0"/>
              </a:rPr>
              <a:t> found that an individual’s self-concept changes to blend past experiences with present circumstances into a new psychological reality.  Therefore, while some people make changes to their work, family or community lives, others just continue with a new understanding of what their lives are, who they have become, and what roles they play.</a:t>
            </a:r>
          </a:p>
          <a:p>
            <a:endParaRPr lang="en-US" sz="4200" dirty="0" smtClean="0">
              <a:latin typeface="Baskerville Old Face" panose="02020602080505020303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30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2217</Words>
  <Application>Microsoft Office PowerPoint</Application>
  <PresentationFormat>On-screen Show (4:3)</PresentationFormat>
  <Paragraphs>230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Middle and Later Life</vt:lpstr>
      <vt:lpstr>PowerPoint Presentation</vt:lpstr>
      <vt:lpstr>PowerPoint Presentation</vt:lpstr>
      <vt:lpstr>Middle Adulthood</vt:lpstr>
      <vt:lpstr>PowerPoint Presentation</vt:lpstr>
      <vt:lpstr> The Myth of the Midlife Crisis   </vt:lpstr>
      <vt:lpstr>PowerPoint Presentation</vt:lpstr>
      <vt:lpstr>http://motherglover.weebly.com/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Theories of Aging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Theories of Aging</vt:lpstr>
      <vt:lpstr>Activity Theory</vt:lpstr>
      <vt:lpstr>Theory of Continuity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Middle and Later Life</dc:title>
  <dc:creator>Lynn Glover</dc:creator>
  <cp:lastModifiedBy>Lynn Glover</cp:lastModifiedBy>
  <cp:revision>25</cp:revision>
  <dcterms:created xsi:type="dcterms:W3CDTF">2016-05-25T17:35:32Z</dcterms:created>
  <dcterms:modified xsi:type="dcterms:W3CDTF">2017-05-23T18:04:36Z</dcterms:modified>
</cp:coreProperties>
</file>