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3" r:id="rId17"/>
    <p:sldId id="274" r:id="rId18"/>
    <p:sldId id="276" r:id="rId19"/>
    <p:sldId id="275" r:id="rId20"/>
    <p:sldId id="277" r:id="rId21"/>
    <p:sldId id="279" r:id="rId22"/>
    <p:sldId id="278" r:id="rId23"/>
    <p:sldId id="271" r:id="rId24"/>
    <p:sldId id="280" r:id="rId25"/>
    <p:sldId id="281" r:id="rId26"/>
    <p:sldId id="282" r:id="rId27"/>
    <p:sldId id="27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56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90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5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58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2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27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56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263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24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CCF8-1E4D-4FA9-834B-B9B5B0D5A3DF}" type="datetimeFigureOut">
              <a:rPr lang="en-CA" smtClean="0"/>
              <a:t>14/01/2016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F686-215D-4A2C-AAC8-FA1FEB58CD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6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Unit 1: All in the Family</a:t>
            </a:r>
            <a:endParaRPr lang="en-CA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www.christian-conservatives.org.uk/sites/www.christian-conservatives.org.uk/files/family-silhouett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3124200"/>
            <a:ext cx="354997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36471"/>
            <a:ext cx="358986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groundspark.org/images/press_taf_photos/2mo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482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asliceofsalem.org/wp-content/uploads/2013/08/Single-Pare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34636"/>
            <a:ext cx="4524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tatic.thefrisky.com/uploads/2009/06/05/multiracial_family_060509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34" y="3200400"/>
            <a:ext cx="367489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findsingledads.co.uk/wp-content/uploads/2015/05/singled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29610"/>
            <a:ext cx="3022904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d1hekt5vpuuw9b.cloudfront.net/assets/article/03197a8ede99beb91b8718fc9f2e6296_are-grandchildren-changing-your-familys-releationships-580x326_featuredIm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04" y="4829610"/>
            <a:ext cx="3454552" cy="1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goziyan.com/wp-content/uploads/2013/09/cute-mustlime-couple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83" y="0"/>
            <a:ext cx="2504897" cy="24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Bookman Old Style" panose="02050604050505020204" pitchFamily="18" charset="0"/>
              </a:rPr>
              <a:t>Emotional Function</a:t>
            </a:r>
            <a:r>
              <a:rPr lang="en-CA" sz="4000" dirty="0" smtClean="0">
                <a:latin typeface="Bookman Old Style" panose="02050604050505020204" pitchFamily="18" charset="0"/>
              </a:rPr>
              <a:t/>
            </a:r>
            <a:br>
              <a:rPr lang="en-CA" sz="4000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Provides psychological support for family members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People who have been deprived of close family relationships in childhood may have emotional problems as adults.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These people may have difficulty meeting the emotional needs of their future family (cycle)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4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Bookman Old Style" panose="02050604050505020204" pitchFamily="18" charset="0"/>
              </a:rPr>
              <a:t>John Porter</a:t>
            </a:r>
            <a:r>
              <a:rPr lang="en-US" sz="3100" dirty="0" smtClean="0">
                <a:latin typeface="Bookman Old Style" panose="02050604050505020204" pitchFamily="18" charset="0"/>
              </a:rPr>
              <a:t> (Canadian sociologist, wrote </a:t>
            </a:r>
            <a:r>
              <a:rPr lang="en-US" sz="3100" u="sng" dirty="0" smtClean="0">
                <a:latin typeface="Bookman Old Style" panose="02050604050505020204" pitchFamily="18" charset="0"/>
              </a:rPr>
              <a:t>The Vertical Mosaic </a:t>
            </a:r>
            <a:r>
              <a:rPr lang="en-US" sz="3100" dirty="0" smtClean="0">
                <a:latin typeface="Bookman Old Style" panose="02050604050505020204" pitchFamily="18" charset="0"/>
              </a:rPr>
              <a:t>1965)</a:t>
            </a:r>
            <a:r>
              <a:rPr lang="en-CA" sz="3100" dirty="0" smtClean="0">
                <a:latin typeface="Bookman Old Style" panose="02050604050505020204" pitchFamily="18" charset="0"/>
              </a:rPr>
              <a:t/>
            </a:r>
            <a:br>
              <a:rPr lang="en-CA" sz="3100" dirty="0" smtClean="0">
                <a:latin typeface="Bookman Old Style" panose="02050604050505020204" pitchFamily="18" charset="0"/>
              </a:rPr>
            </a:br>
            <a:r>
              <a:rPr lang="en-US" dirty="0" smtClean="0">
                <a:latin typeface="Bookman Old Style" panose="02050604050505020204" pitchFamily="18" charset="0"/>
              </a:rPr>
              <a:t> </a:t>
            </a:r>
            <a:r>
              <a:rPr lang="en-CA" dirty="0" smtClean="0">
                <a:latin typeface="Bookman Old Style" panose="02050604050505020204" pitchFamily="18" charset="0"/>
              </a:rPr>
              <a:t/>
            </a:r>
            <a:br>
              <a:rPr lang="en-CA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300" dirty="0">
                <a:latin typeface="Bookman Old Style" panose="02050604050505020204" pitchFamily="18" charset="0"/>
              </a:rPr>
              <a:t>S</a:t>
            </a:r>
            <a:r>
              <a:rPr lang="en-US" sz="4300" dirty="0" smtClean="0">
                <a:latin typeface="Bookman Old Style" panose="02050604050505020204" pitchFamily="18" charset="0"/>
              </a:rPr>
              <a:t>ocial </a:t>
            </a:r>
            <a:r>
              <a:rPr lang="en-US" sz="4300" dirty="0">
                <a:latin typeface="Bookman Old Style" panose="02050604050505020204" pitchFamily="18" charset="0"/>
              </a:rPr>
              <a:t>class depends on three things:</a:t>
            </a:r>
            <a:endParaRPr lang="en-CA" sz="4300" dirty="0">
              <a:latin typeface="Bookman Old Style" panose="02050604050505020204" pitchFamily="18" charset="0"/>
            </a:endParaRPr>
          </a:p>
          <a:p>
            <a:pPr lvl="0"/>
            <a:r>
              <a:rPr lang="en-US" sz="4300" b="1" dirty="0">
                <a:latin typeface="Bookman Old Style" panose="02050604050505020204" pitchFamily="18" charset="0"/>
              </a:rPr>
              <a:t>education</a:t>
            </a:r>
            <a:endParaRPr lang="en-CA" sz="4300" dirty="0">
              <a:latin typeface="Bookman Old Style" panose="02050604050505020204" pitchFamily="18" charset="0"/>
            </a:endParaRPr>
          </a:p>
          <a:p>
            <a:pPr lvl="0"/>
            <a:r>
              <a:rPr lang="en-US" sz="4300" b="1" dirty="0">
                <a:latin typeface="Bookman Old Style" panose="02050604050505020204" pitchFamily="18" charset="0"/>
              </a:rPr>
              <a:t>income</a:t>
            </a:r>
            <a:endParaRPr lang="en-CA" sz="4300" dirty="0">
              <a:latin typeface="Bookman Old Style" panose="02050604050505020204" pitchFamily="18" charset="0"/>
            </a:endParaRPr>
          </a:p>
          <a:p>
            <a:pPr lvl="0"/>
            <a:r>
              <a:rPr lang="en-US" sz="4300" b="1" dirty="0">
                <a:latin typeface="Bookman Old Style" panose="02050604050505020204" pitchFamily="18" charset="0"/>
              </a:rPr>
              <a:t>occupation</a:t>
            </a:r>
            <a:endParaRPr lang="en-CA" sz="4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4300" dirty="0">
                <a:latin typeface="Bookman Old Style" panose="02050604050505020204" pitchFamily="18" charset="0"/>
              </a:rPr>
              <a:t>*all 3 determine how much power a person has.</a:t>
            </a:r>
            <a:endParaRPr lang="en-CA" sz="4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4300" dirty="0">
                <a:latin typeface="Bookman Old Style" panose="02050604050505020204" pitchFamily="18" charset="0"/>
              </a:rPr>
              <a:t> </a:t>
            </a:r>
            <a:endParaRPr lang="en-CA" sz="4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4300" b="1" dirty="0">
                <a:latin typeface="Bookman Old Style" panose="02050604050505020204" pitchFamily="18" charset="0"/>
              </a:rPr>
              <a:t>Power:</a:t>
            </a:r>
            <a:r>
              <a:rPr lang="en-US" sz="4300" dirty="0">
                <a:latin typeface="Bookman Old Style" panose="02050604050505020204" pitchFamily="18" charset="0"/>
              </a:rPr>
              <a:t> “the right that some people have to direct the affairs of others.”</a:t>
            </a:r>
            <a:endParaRPr lang="en-CA" sz="4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4300" b="1" dirty="0">
                <a:latin typeface="Bookman Old Style" panose="02050604050505020204" pitchFamily="18" charset="0"/>
              </a:rPr>
              <a:t>Past</a:t>
            </a:r>
            <a:r>
              <a:rPr lang="en-US" sz="4300" dirty="0">
                <a:latin typeface="Bookman Old Style" panose="02050604050505020204" pitchFamily="18" charset="0"/>
              </a:rPr>
              <a:t> – people inherited power (or the lack of it)</a:t>
            </a:r>
            <a:endParaRPr lang="en-CA" sz="4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4300" dirty="0" smtClean="0">
                <a:latin typeface="Bookman Old Style" panose="02050604050505020204" pitchFamily="18" charset="0"/>
              </a:rPr>
              <a:t>Ex</a:t>
            </a:r>
            <a:r>
              <a:rPr lang="en-US" sz="4300" dirty="0">
                <a:latin typeface="Bookman Old Style" panose="02050604050505020204" pitchFamily="18" charset="0"/>
              </a:rPr>
              <a:t>. Born poor, stay </a:t>
            </a:r>
            <a:r>
              <a:rPr lang="en-US" sz="4300" dirty="0" smtClean="0">
                <a:latin typeface="Bookman Old Style" panose="02050604050505020204" pitchFamily="18" charset="0"/>
              </a:rPr>
              <a:t>poor</a:t>
            </a:r>
          </a:p>
          <a:p>
            <a:pPr marL="0" indent="0">
              <a:buNone/>
            </a:pPr>
            <a:endParaRPr lang="en-CA" sz="4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4300" b="1" dirty="0">
                <a:latin typeface="Bookman Old Style" panose="02050604050505020204" pitchFamily="18" charset="0"/>
              </a:rPr>
              <a:t>Industrialization</a:t>
            </a:r>
            <a:r>
              <a:rPr lang="en-US" sz="4300" dirty="0">
                <a:latin typeface="Bookman Old Style" panose="02050604050505020204" pitchFamily="18" charset="0"/>
              </a:rPr>
              <a:t>: changed these attitudes of acceptance and opened up new opportunities for</a:t>
            </a:r>
            <a:endParaRPr lang="en-CA" sz="4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4300" b="1" dirty="0">
                <a:latin typeface="Bookman Old Style" panose="02050604050505020204" pitchFamily="18" charset="0"/>
              </a:rPr>
              <a:t>Social mobility</a:t>
            </a:r>
            <a:r>
              <a:rPr lang="en-US" sz="4300" dirty="0">
                <a:latin typeface="Bookman Old Style" panose="02050604050505020204" pitchFamily="18" charset="0"/>
              </a:rPr>
              <a:t>: the ability to move from one social class to another</a:t>
            </a:r>
            <a:endParaRPr lang="en-CA" sz="4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4300" dirty="0" smtClean="0">
                <a:latin typeface="Bookman Old Style" panose="02050604050505020204" pitchFamily="18" charset="0"/>
              </a:rPr>
              <a:t>-</a:t>
            </a:r>
            <a:r>
              <a:rPr lang="en-US" sz="4300" dirty="0">
                <a:latin typeface="Bookman Old Style" panose="02050604050505020204" pitchFamily="18" charset="0"/>
              </a:rPr>
              <a:t>due to </a:t>
            </a:r>
            <a:r>
              <a:rPr lang="en-US" sz="4300" i="1" dirty="0">
                <a:latin typeface="Bookman Old Style" panose="02050604050505020204" pitchFamily="18" charset="0"/>
              </a:rPr>
              <a:t>education</a:t>
            </a:r>
            <a:endParaRPr lang="en-CA" sz="4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43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60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upper class</a:t>
            </a:r>
            <a:r>
              <a:rPr lang="en-US" dirty="0" smtClean="0">
                <a:latin typeface="Bookman Old Style" panose="02050604050505020204" pitchFamily="18" charset="0"/>
              </a:rPr>
              <a:t>: well-to-do, may trace family wealth and history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upper middle class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and </a:t>
            </a:r>
            <a:r>
              <a:rPr lang="en-US" b="1" dirty="0" smtClean="0">
                <a:latin typeface="Bookman Old Style" panose="02050604050505020204" pitchFamily="18" charset="0"/>
              </a:rPr>
              <a:t>lower middle </a:t>
            </a:r>
            <a:r>
              <a:rPr lang="en-US" b="1" dirty="0" err="1" smtClean="0">
                <a:latin typeface="Bookman Old Style" panose="02050604050505020204" pitchFamily="18" charset="0"/>
              </a:rPr>
              <a:t>class</a:t>
            </a:r>
            <a:r>
              <a:rPr lang="en-US" dirty="0" err="1" smtClean="0">
                <a:latin typeface="Bookman Old Style" panose="02050604050505020204" pitchFamily="18" charset="0"/>
              </a:rPr>
              <a:t>:work</a:t>
            </a:r>
            <a:r>
              <a:rPr lang="en-US" dirty="0" smtClean="0">
                <a:latin typeface="Bookman Old Style" panose="02050604050505020204" pitchFamily="18" charset="0"/>
              </a:rPr>
              <a:t> for wages or salaries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under class</a:t>
            </a:r>
            <a:r>
              <a:rPr lang="en-US" dirty="0" smtClean="0">
                <a:latin typeface="Bookman Old Style" panose="02050604050505020204" pitchFamily="18" charset="0"/>
              </a:rPr>
              <a:t>: live below the poverty line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 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If education is key to our social mobility, then consider how socialization affects our desires for education. 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9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Kohn finds these differences between upper-middle class family and the working class family: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Upper-middle class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Stress the abstract: independence, success, confidence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Punishment is not normally physical, explanations used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Concerned with motives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Working Class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Are more physical than abstract.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Want their kids to follow orders, not think on their own.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Not concerned with motives.  Little explanation is offered.</a:t>
            </a:r>
            <a:endParaRPr lang="en-CA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According to </a:t>
            </a:r>
            <a:r>
              <a:rPr lang="en-US" b="1" dirty="0" err="1" smtClean="0">
                <a:latin typeface="Bookman Old Style" panose="02050604050505020204" pitchFamily="18" charset="0"/>
              </a:rPr>
              <a:t>Gans</a:t>
            </a:r>
            <a:r>
              <a:rPr lang="en-US" b="1" dirty="0" smtClean="0">
                <a:latin typeface="Bookman Old Style" panose="02050604050505020204" pitchFamily="18" charset="0"/>
              </a:rPr>
              <a:t>: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b="1" dirty="0" smtClean="0">
                <a:latin typeface="Bookman Old Style" panose="02050604050505020204" pitchFamily="18" charset="0"/>
              </a:rPr>
              <a:t>Upper-middle class families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parents have clear expectations for their kids.  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They encourage university, but your own path.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b="1" dirty="0" smtClean="0">
                <a:latin typeface="Bookman Old Style" panose="02050604050505020204" pitchFamily="18" charset="0"/>
              </a:rPr>
              <a:t>Lower-middle class families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want their kids to be happier than they were.  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Parents make sacrifices for their kids, and are very involved in their lives.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b="1" dirty="0" smtClean="0">
                <a:latin typeface="Bookman Old Style" panose="02050604050505020204" pitchFamily="18" charset="0"/>
              </a:rPr>
              <a:t>Working class families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children are to follow their parents wishes while at home.  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They can follow their own interests. 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Parents are not involved in the outside activities of their kids.  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Peer groups plays a major role.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4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Porter says it is possible to determine if you will go to university by looking at the social class of your family. (agree or disagree)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Social mobility exists in Canada – but Porter states that the under class have fewer chances of moving.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WHY?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Money offers increased experiences (camp, trips, extra courses) and more role models.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Elkin and Handel believe that you inherit the social class of your parents.  Why?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Because of </a:t>
            </a:r>
            <a:r>
              <a:rPr lang="en-US" i="1" dirty="0" smtClean="0">
                <a:latin typeface="Bookman Old Style" panose="02050604050505020204" pitchFamily="18" charset="0"/>
              </a:rPr>
              <a:t>socialization</a:t>
            </a:r>
            <a:r>
              <a:rPr lang="en-US" dirty="0" smtClean="0">
                <a:latin typeface="Bookman Old Style" panose="02050604050505020204" pitchFamily="18" charset="0"/>
              </a:rPr>
              <a:t>. The family is the first reference group, so the values and attitudes are adopted by the children.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Children tend to associate with the same type of children (</a:t>
            </a:r>
            <a:r>
              <a:rPr lang="en-US" dirty="0" err="1" smtClean="0">
                <a:latin typeface="Bookman Old Style" panose="02050604050505020204" pitchFamily="18" charset="0"/>
              </a:rPr>
              <a:t>neighbourhood</a:t>
            </a:r>
            <a:r>
              <a:rPr lang="en-US" dirty="0" smtClean="0">
                <a:latin typeface="Bookman Old Style" panose="02050604050505020204" pitchFamily="18" charset="0"/>
              </a:rPr>
              <a:t>, school, religious, ethnic)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Class attitudes are often taken from the parents (what you overhear – good or bad)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71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Theoretical Perspectives: Developmental Theories</a:t>
            </a:r>
            <a:endParaRPr lang="en-CA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Structural Functionalism</a:t>
            </a:r>
            <a:r>
              <a:rPr lang="en-US" dirty="0" smtClean="0">
                <a:latin typeface="Bookman Old Style" panose="02050604050505020204" pitchFamily="18" charset="0"/>
              </a:rPr>
              <a:t>:</a:t>
            </a:r>
            <a:r>
              <a:rPr lang="en-CA" sz="2800" dirty="0" smtClean="0">
                <a:latin typeface="Bookman Old Style" panose="02050604050505020204" pitchFamily="18" charset="0"/>
              </a:rPr>
              <a:t/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r>
              <a:rPr lang="en-US" dirty="0" smtClean="0">
                <a:latin typeface="Bookman Old Style" panose="02050604050505020204" pitchFamily="18" charset="0"/>
              </a:rPr>
              <a:t> </a:t>
            </a:r>
            <a:r>
              <a:rPr lang="en-CA" sz="2800" dirty="0" smtClean="0">
                <a:latin typeface="Bookman Old Style" panose="02050604050505020204" pitchFamily="18" charset="0"/>
              </a:rPr>
              <a:t/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sz="18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Society functions like a body; each part works independently to benefit the whole.</a:t>
            </a:r>
            <a:endParaRPr lang="en-CA" sz="18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Is the sociological theory that attempts to explain how a society is organized to perform its required functions effectively</a:t>
            </a:r>
            <a:endParaRPr lang="en-CA" sz="18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Is the oldest sociological theory, and also used by anthropologists</a:t>
            </a:r>
            <a:endParaRPr lang="en-CA" sz="1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Ex. Law, political system, family (called institutions)</a:t>
            </a:r>
            <a:endParaRPr lang="en-CA" sz="18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Uses a macro approach that assumes the organization of society is based on a consensus about what is functional.</a:t>
            </a:r>
            <a:endParaRPr lang="en-CA" sz="1800" dirty="0">
              <a:latin typeface="Bookman Old Style" panose="02050604050505020204" pitchFamily="18" charset="0"/>
            </a:endParaRPr>
          </a:p>
          <a:p>
            <a:endParaRPr lang="en-CA" sz="1800" dirty="0">
              <a:latin typeface="Bookman Old Style" panose="02050604050505020204" pitchFamily="18" charset="0"/>
            </a:endParaRPr>
          </a:p>
          <a:p>
            <a:endParaRPr lang="en-CA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Functionalists: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Examine the roles that individuals play within an institution such as the family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Ex. Students attend class, ask questions…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Make observations about role </a:t>
            </a:r>
            <a:r>
              <a:rPr lang="en-US" dirty="0" err="1" smtClean="0">
                <a:latin typeface="Bookman Old Style" panose="02050604050505020204" pitchFamily="18" charset="0"/>
              </a:rPr>
              <a:t>behaviour</a:t>
            </a:r>
            <a:r>
              <a:rPr lang="en-US" dirty="0" smtClean="0">
                <a:latin typeface="Bookman Old Style" panose="02050604050505020204" pitchFamily="18" charset="0"/>
              </a:rPr>
              <a:t> and determine the rates at which various </a:t>
            </a:r>
            <a:r>
              <a:rPr lang="en-US" dirty="0" err="1" smtClean="0">
                <a:latin typeface="Bookman Old Style" panose="02050604050505020204" pitchFamily="18" charset="0"/>
              </a:rPr>
              <a:t>behaviours</a:t>
            </a:r>
            <a:r>
              <a:rPr lang="en-US" dirty="0" smtClean="0">
                <a:latin typeface="Bookman Old Style" panose="02050604050505020204" pitchFamily="18" charset="0"/>
              </a:rPr>
              <a:t> occur.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 most prevalent </a:t>
            </a:r>
            <a:r>
              <a:rPr lang="en-US" dirty="0" err="1" smtClean="0">
                <a:latin typeface="Bookman Old Style" panose="02050604050505020204" pitchFamily="18" charset="0"/>
              </a:rPr>
              <a:t>behaviours</a:t>
            </a:r>
            <a:r>
              <a:rPr lang="en-US" dirty="0" smtClean="0">
                <a:latin typeface="Bookman Old Style" panose="02050604050505020204" pitchFamily="18" charset="0"/>
              </a:rPr>
              <a:t> are </a:t>
            </a:r>
            <a:r>
              <a:rPr lang="en-US" b="1" dirty="0" smtClean="0">
                <a:latin typeface="Bookman Old Style" panose="02050604050505020204" pitchFamily="18" charset="0"/>
              </a:rPr>
              <a:t>norms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Ex. A husband who stays at home is abnormal.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 </a:t>
            </a:r>
            <a:r>
              <a:rPr lang="en-US" b="1" dirty="0" smtClean="0">
                <a:latin typeface="Bookman Old Style" panose="02050604050505020204" pitchFamily="18" charset="0"/>
              </a:rPr>
              <a:t>problem</a:t>
            </a:r>
            <a:r>
              <a:rPr lang="en-US" dirty="0" smtClean="0">
                <a:latin typeface="Bookman Old Style" panose="02050604050505020204" pitchFamily="18" charset="0"/>
              </a:rPr>
              <a:t> is that functionalists sometimes go beyond explaining how a society is organized and tells it how it should behave.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endParaRPr lang="en-CA" sz="1800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1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Systems Theory</a:t>
            </a:r>
            <a:r>
              <a:rPr lang="en-US" b="1" dirty="0" smtClean="0"/>
              <a:t>:</a:t>
            </a:r>
            <a:r>
              <a:rPr lang="en-CA" sz="2800" dirty="0" smtClean="0"/>
              <a:t/>
            </a:r>
            <a:br>
              <a:rPr lang="en-CA" sz="28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 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 sociological theory that attempts to explain how groups of individuals interact as a system. Ex. Ballet.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Family systems have special characteristics; they maintain a relatively stable size, and can leave only by death.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endParaRPr lang="en-CA" sz="1800" dirty="0" smtClean="0">
              <a:latin typeface="Bookman Old Style" panose="02050604050505020204" pitchFamily="18" charset="0"/>
            </a:endParaRPr>
          </a:p>
          <a:p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What is a Family?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The Vanier Institute of the Family defines families as: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...any combination of two or more persons who are bound together over time by ties of mutual consent, birth and/or adoption or placement and who, together, assume responsibilities for variant combinations of some of the following: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Physical maintenance and care of group members 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Addition of new members through procreation or adoption 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Socialization of children 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Social control of members 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Production, consumption, distribution of goods and services, and 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Affective nurturance — love 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84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Symbolic Interactionism:</a:t>
            </a:r>
            <a:r>
              <a:rPr lang="en-CA" sz="2800" dirty="0" smtClean="0">
                <a:latin typeface="Bookman Old Style" panose="02050604050505020204" pitchFamily="18" charset="0"/>
              </a:rPr>
              <a:t/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Is a psychological theory that attempts to explain how individual choose how they will act based on their perceptions of themselves and of others.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It is based on 3 concepts: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1. a </a:t>
            </a:r>
            <a:r>
              <a:rPr lang="en-US" b="1" dirty="0" smtClean="0">
                <a:latin typeface="Bookman Old Style" panose="02050604050505020204" pitchFamily="18" charset="0"/>
              </a:rPr>
              <a:t>self</a:t>
            </a:r>
            <a:r>
              <a:rPr lang="en-US" dirty="0" smtClean="0">
                <a:latin typeface="Bookman Old Style" panose="02050604050505020204" pitchFamily="18" charset="0"/>
              </a:rPr>
              <a:t> has 2 parts: 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dirty="0" smtClean="0">
                <a:latin typeface="Bookman Old Style" panose="02050604050505020204" pitchFamily="18" charset="0"/>
              </a:rPr>
              <a:t>“me” self: self that is shown to the outside world</a:t>
            </a:r>
            <a:endParaRPr lang="en-CA" sz="1600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dirty="0" smtClean="0">
                <a:latin typeface="Bookman Old Style" panose="02050604050505020204" pitchFamily="18" charset="0"/>
              </a:rPr>
              <a:t>“I” self: true self, self that is who are on the inside</a:t>
            </a:r>
            <a:endParaRPr lang="en-CA" sz="1600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dirty="0" smtClean="0">
                <a:latin typeface="Bookman Old Style" panose="02050604050505020204" pitchFamily="18" charset="0"/>
              </a:rPr>
              <a:t>the closer the two selves are to each other, the happier the individual will be.</a:t>
            </a:r>
            <a:endParaRPr lang="en-CA" sz="16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 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66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2</a:t>
            </a:r>
            <a:r>
              <a:rPr lang="en-US" b="1" dirty="0" smtClean="0">
                <a:latin typeface="Bookman Old Style" panose="02050604050505020204" pitchFamily="18" charset="0"/>
              </a:rPr>
              <a:t>. role-taking</a:t>
            </a:r>
            <a:r>
              <a:rPr lang="en-US" dirty="0" smtClean="0">
                <a:latin typeface="Bookman Old Style" panose="02050604050505020204" pitchFamily="18" charset="0"/>
              </a:rPr>
              <a:t>: the basis for human interaction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anticipate what the other will do and decide based on that how they will respond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3. people need a </a:t>
            </a:r>
            <a:r>
              <a:rPr lang="en-US" b="1" dirty="0" smtClean="0">
                <a:latin typeface="Bookman Old Style" panose="02050604050505020204" pitchFamily="18" charset="0"/>
              </a:rPr>
              <a:t>common language</a:t>
            </a:r>
            <a:r>
              <a:rPr lang="en-US" dirty="0" smtClean="0">
                <a:latin typeface="Bookman Old Style" panose="02050604050505020204" pitchFamily="18" charset="0"/>
              </a:rPr>
              <a:t> to communicate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 limitation is the possibility that because the researcher uses perceptions and interpretations, the observations could be influenced by the researcher’s personal beliefs and self-image.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r>
              <a:rPr lang="en-US" b="1" dirty="0" smtClean="0">
                <a:latin typeface="Bookman Old Style" panose="02050604050505020204" pitchFamily="18" charset="0"/>
              </a:rPr>
              <a:t>“I am not who </a:t>
            </a:r>
            <a:r>
              <a:rPr lang="en-US" b="1" i="1" dirty="0" smtClean="0">
                <a:latin typeface="Bookman Old Style" panose="02050604050505020204" pitchFamily="18" charset="0"/>
              </a:rPr>
              <a:t>I</a:t>
            </a:r>
            <a:r>
              <a:rPr lang="en-US" b="1" dirty="0" smtClean="0">
                <a:latin typeface="Bookman Old Style" panose="02050604050505020204" pitchFamily="18" charset="0"/>
              </a:rPr>
              <a:t> think I am, I am not who </a:t>
            </a:r>
            <a:r>
              <a:rPr lang="en-US" b="1" i="1" dirty="0" smtClean="0">
                <a:latin typeface="Bookman Old Style" panose="02050604050505020204" pitchFamily="18" charset="0"/>
              </a:rPr>
              <a:t>you</a:t>
            </a:r>
            <a:r>
              <a:rPr lang="en-US" b="1" dirty="0" smtClean="0">
                <a:latin typeface="Bookman Old Style" panose="02050604050505020204" pitchFamily="18" charset="0"/>
              </a:rPr>
              <a:t> think I am, I am who </a:t>
            </a:r>
            <a:r>
              <a:rPr lang="en-US" b="1" i="1" dirty="0" smtClean="0">
                <a:latin typeface="Bookman Old Style" panose="02050604050505020204" pitchFamily="18" charset="0"/>
              </a:rPr>
              <a:t>I</a:t>
            </a:r>
            <a:r>
              <a:rPr lang="en-US" b="1" dirty="0" smtClean="0">
                <a:latin typeface="Bookman Old Style" panose="02050604050505020204" pitchFamily="18" charset="0"/>
              </a:rPr>
              <a:t> think </a:t>
            </a:r>
            <a:r>
              <a:rPr lang="en-US" b="1" i="1" dirty="0" smtClean="0">
                <a:latin typeface="Bookman Old Style" panose="02050604050505020204" pitchFamily="18" charset="0"/>
              </a:rPr>
              <a:t>you</a:t>
            </a:r>
            <a:r>
              <a:rPr lang="en-US" b="1" dirty="0" smtClean="0">
                <a:latin typeface="Bookman Old Style" panose="02050604050505020204" pitchFamily="18" charset="0"/>
              </a:rPr>
              <a:t> think I am.”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49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Social Exchange Theory</a:t>
            </a:r>
            <a:r>
              <a:rPr lang="en-CA" sz="2800" dirty="0" smtClean="0">
                <a:latin typeface="Bookman Old Style" panose="02050604050505020204" pitchFamily="18" charset="0"/>
              </a:rPr>
              <a:t/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is a psychological theory that attempts to explain the social factors that influence how the individuals interacts within reciprocal relationships.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They can be used to explain choices of marriage partners – the benefits must outweigh the costs to stay in a relationship.  PRO/CON</a:t>
            </a:r>
            <a:endParaRPr lang="en-CA" sz="1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24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Feminist Theories</a:t>
            </a:r>
            <a:r>
              <a:rPr lang="en-US" dirty="0" smtClean="0">
                <a:latin typeface="Bookman Old Style" panose="02050604050505020204" pitchFamily="18" charset="0"/>
              </a:rPr>
              <a:t> p.45-46</a:t>
            </a:r>
            <a:r>
              <a:rPr lang="en-CA" dirty="0" smtClean="0">
                <a:latin typeface="Bookman Old Style" panose="02050604050505020204" pitchFamily="18" charset="0"/>
              </a:rPr>
              <a:t/>
            </a:r>
            <a:br>
              <a:rPr lang="en-CA" dirty="0" smtClean="0">
                <a:latin typeface="Bookman Old Style" panose="02050604050505020204" pitchFamily="18" charset="0"/>
              </a:rPr>
            </a:b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 </a:t>
            </a:r>
            <a:r>
              <a:rPr lang="en-US" dirty="0">
                <a:latin typeface="Bookman Old Style" panose="02050604050505020204" pitchFamily="18" charset="0"/>
              </a:rPr>
              <a:t>look at the impact of sex and gender on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Roots in conflict theory, but were developed to separate sex and gender from class.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b="1" dirty="0" err="1">
                <a:latin typeface="Bookman Old Style" panose="02050604050505020204" pitchFamily="18" charset="0"/>
              </a:rPr>
              <a:t>Androcentricity</a:t>
            </a:r>
            <a:r>
              <a:rPr lang="en-US" dirty="0">
                <a:latin typeface="Bookman Old Style" panose="02050604050505020204" pitchFamily="18" charset="0"/>
              </a:rPr>
              <a:t>: male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is human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.  Change is required so all needs are met.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There are three categories: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70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Liberal Feminism</a:t>
            </a:r>
            <a:r>
              <a:rPr lang="en-CA" dirty="0" smtClean="0">
                <a:latin typeface="Bookman Old Style" panose="02050604050505020204" pitchFamily="18" charset="0"/>
              </a:rPr>
              <a:t/>
            </a:r>
            <a:br>
              <a:rPr lang="en-CA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Discriminatory policies force women into inferior social class that restricts rights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Try to change social policy through political means.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http://www.proprofs.com/flashcards/upload/q10314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733800"/>
            <a:ext cx="434501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arksummit.com/wp-content/uploads/2012/11/Feminismradicalnotion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1491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Socialist Feminism</a:t>
            </a:r>
            <a:r>
              <a:rPr lang="en-CA" dirty="0" smtClean="0">
                <a:latin typeface="Bookman Old Style" panose="02050604050505020204" pitchFamily="18" charset="0"/>
              </a:rPr>
              <a:t/>
            </a:r>
            <a:br>
              <a:rPr lang="en-CA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403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 status of women is social inequality rooted in sexual division of paid and unpaid </a:t>
            </a:r>
            <a:r>
              <a:rPr lang="en-US" dirty="0" err="1" smtClean="0">
                <a:latin typeface="Bookman Old Style" panose="02050604050505020204" pitchFamily="18" charset="0"/>
              </a:rPr>
              <a:t>labour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  <p:pic>
        <p:nvPicPr>
          <p:cNvPr id="3074" name="Picture 2" descr="http://i1.cpcache.com/product_zoom/59138437/pat_robertson_quote_feminism_encourages_women_bl.jpg?color=Cardinal&amp;height=250&amp;width=250&amp;padToSquare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Radical Feminism</a:t>
            </a:r>
            <a:r>
              <a:rPr lang="en-CA" dirty="0" smtClean="0">
                <a:latin typeface="Bookman Old Style" panose="02050604050505020204" pitchFamily="18" charset="0"/>
              </a:rPr>
              <a:t/>
            </a:r>
            <a:br>
              <a:rPr lang="en-CA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 differences in power between men and women result in any male/female relationship as being exploitative.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 separate female culture can correct this.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  <p:pic>
        <p:nvPicPr>
          <p:cNvPr id="4098" name="Picture 2" descr="https://upload.wikimedia.org/wikipedia/commons/thumb/c/c9/Anarcha-feminism.svg/2000px-Anarcha-feminis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35745"/>
            <a:ext cx="2752129" cy="37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The Ecological Perspective</a:t>
            </a:r>
            <a:r>
              <a:rPr lang="en-CA" dirty="0" smtClean="0">
                <a:latin typeface="Bookman Old Style" panose="02050604050505020204" pitchFamily="18" charset="0"/>
              </a:rPr>
              <a:t/>
            </a:r>
            <a:br>
              <a:rPr lang="en-CA" dirty="0" smtClean="0">
                <a:latin typeface="Bookman Old Style" panose="02050604050505020204" pitchFamily="18" charset="0"/>
              </a:rPr>
            </a:b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 psychological theory that sees individuals and families as members of interlocking systems within society that influence each other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Developed by </a:t>
            </a:r>
            <a:r>
              <a:rPr lang="en-US" dirty="0" err="1" smtClean="0">
                <a:latin typeface="Bookman Old Style" panose="02050604050505020204" pitchFamily="18" charset="0"/>
              </a:rPr>
              <a:t>Urie</a:t>
            </a:r>
            <a:r>
              <a:rPr lang="en-US" dirty="0" smtClean="0">
                <a:latin typeface="Bookman Old Style" panose="02050604050505020204" pitchFamily="18" charset="0"/>
              </a:rPr>
              <a:t> Bronfenbrenner 1979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Looks at </a:t>
            </a:r>
            <a:r>
              <a:rPr lang="en-US" dirty="0" err="1" smtClean="0">
                <a:latin typeface="Bookman Old Style" panose="02050604050505020204" pitchFamily="18" charset="0"/>
              </a:rPr>
              <a:t>behaviour</a:t>
            </a:r>
            <a:r>
              <a:rPr lang="en-US" dirty="0" smtClean="0">
                <a:latin typeface="Bookman Old Style" panose="02050604050505020204" pitchFamily="18" charset="0"/>
              </a:rPr>
              <a:t> in terms of impact of society: social policy, technological change, cultural diversity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Ex. Economic uncertainty → higher unemployment → family conflict about education choices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Combines systems theory and developmental theory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02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Society influences </a:t>
            </a:r>
            <a:r>
              <a:rPr lang="en-US" dirty="0" err="1" smtClean="0">
                <a:latin typeface="Bookman Old Style" panose="02050604050505020204" pitchFamily="18" charset="0"/>
              </a:rPr>
              <a:t>indiv</a:t>
            </a:r>
            <a:r>
              <a:rPr lang="en-US" dirty="0" smtClean="0">
                <a:latin typeface="Bookman Old Style" panose="02050604050505020204" pitchFamily="18" charset="0"/>
              </a:rPr>
              <a:t> and fam on four levels: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en-US" b="1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microsystem: 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each individual develops </a:t>
            </a:r>
            <a:r>
              <a:rPr lang="en-US" dirty="0" err="1" smtClean="0">
                <a:latin typeface="Bookman Old Style" panose="02050604050505020204" pitchFamily="18" charset="0"/>
              </a:rPr>
              <a:t>behaviour</a:t>
            </a:r>
            <a:r>
              <a:rPr lang="en-US" dirty="0" smtClean="0">
                <a:latin typeface="Bookman Old Style" panose="02050604050505020204" pitchFamily="18" charset="0"/>
              </a:rPr>
              <a:t> to meet own needs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 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 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mesosystem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small groups, ex. Family socializes individually based on how society has influenced them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 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 err="1" smtClean="0">
                <a:latin typeface="Bookman Old Style" panose="02050604050505020204" pitchFamily="18" charset="0"/>
              </a:rPr>
              <a:t>exosystem</a:t>
            </a:r>
            <a:r>
              <a:rPr lang="en-US" b="1" dirty="0" smtClean="0">
                <a:latin typeface="Bookman Old Style" panose="02050604050505020204" pitchFamily="18" charset="0"/>
              </a:rPr>
              <a:t>: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socio-economic environment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extended family, school, employment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sets expectations and influences available resources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 err="1" smtClean="0">
                <a:latin typeface="Bookman Old Style" panose="02050604050505020204" pitchFamily="18" charset="0"/>
              </a:rPr>
              <a:t>macrosystem</a:t>
            </a:r>
            <a:r>
              <a:rPr lang="en-US" dirty="0" smtClean="0">
                <a:latin typeface="Bookman Old Style" panose="02050604050505020204" pitchFamily="18" charset="0"/>
              </a:rPr>
              <a:t>: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socio-cultural environment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 society in which the person lives, includes ideology and policies that limit </a:t>
            </a:r>
            <a:r>
              <a:rPr lang="en-US" dirty="0" err="1" smtClean="0">
                <a:latin typeface="Bookman Old Style" panose="02050604050505020204" pitchFamily="18" charset="0"/>
              </a:rPr>
              <a:t>behaviour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3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Bookman Old Style" panose="02050604050505020204" pitchFamily="18" charset="0"/>
              </a:rPr>
              <a:t>The Life Course Approach </a:t>
            </a:r>
            <a:br>
              <a:rPr lang="en-US" sz="3100" b="1" dirty="0" smtClean="0">
                <a:latin typeface="Bookman Old Style" panose="02050604050505020204" pitchFamily="18" charset="0"/>
              </a:rPr>
            </a:br>
            <a:r>
              <a:rPr lang="en-US" sz="3100" b="1" dirty="0" smtClean="0">
                <a:latin typeface="Bookman Old Style" panose="02050604050505020204" pitchFamily="18" charset="0"/>
              </a:rPr>
              <a:t>* also called developmental theory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Examines biological, psychological, social and cultural factors that influence development.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Describes predictable stages in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as people progress through various stages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Ex. teen years, leaving home, married couple, couple with young children, couple with teens, empty nest, retirement, death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87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Who Studies the Family?</a:t>
            </a:r>
            <a:r>
              <a:rPr lang="en-CA" dirty="0" smtClean="0">
                <a:latin typeface="Bookman Old Style" panose="02050604050505020204" pitchFamily="18" charset="0"/>
              </a:rPr>
              <a:t/>
            </a:r>
            <a:br>
              <a:rPr lang="en-CA" dirty="0" smtClean="0">
                <a:latin typeface="Bookman Old Style" panose="02050604050505020204" pitchFamily="18" charset="0"/>
              </a:rPr>
            </a:b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Sociologists</a:t>
            </a:r>
            <a:r>
              <a:rPr lang="en-US" b="1" dirty="0">
                <a:latin typeface="Bookman Old Style" panose="02050604050505020204" pitchFamily="18" charset="0"/>
              </a:rPr>
              <a:t>: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WHO: interactions between/among groups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WHAT: institutions: family, peers, church, school, media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HOW: methods: statistics, interviews, case studies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Psychology: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Mind + emotions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Motivations: actions may derive from and affect families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Methods: clinical experiments and questionnaires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Anthropologists: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Physical and cultural development of humans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Beliefs, rituals, values, structures, especially kinship and family structures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Methods: participant observation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62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00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As they develop, they face role expectations that challenge development, called “developmental tasks”.  For example, Erikson: </a:t>
            </a:r>
            <a:r>
              <a:rPr lang="en-US" dirty="0" err="1" smtClean="0">
                <a:latin typeface="Bookman Old Style" panose="02050604050505020204" pitchFamily="18" charset="0"/>
              </a:rPr>
              <a:t>indiv</a:t>
            </a:r>
            <a:r>
              <a:rPr lang="en-US" dirty="0" smtClean="0">
                <a:latin typeface="Bookman Old Style" panose="02050604050505020204" pitchFamily="18" charset="0"/>
              </a:rPr>
              <a:t> develop identities separate from parents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Have to be careful in determining whether differences are caused by age-stage or by social change ex. cohort effect – baby boomers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Also, just because groups of people may follow a specific path, doesn’t mean it’s a) the right path or b) the only path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Family life cycle framework – applies developmental perspective to life course of </a:t>
            </a:r>
            <a:r>
              <a:rPr lang="en-US" dirty="0" err="1" smtClean="0">
                <a:latin typeface="Bookman Old Style" panose="02050604050505020204" pitchFamily="18" charset="0"/>
              </a:rPr>
              <a:t>indiv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b="1" dirty="0" smtClean="0">
                <a:latin typeface="Bookman Old Style" panose="02050604050505020204" pitchFamily="18" charset="0"/>
              </a:rPr>
              <a:t>Normative events</a:t>
            </a:r>
            <a:r>
              <a:rPr lang="en-US" dirty="0" smtClean="0">
                <a:latin typeface="Bookman Old Style" panose="02050604050505020204" pitchFamily="18" charset="0"/>
              </a:rPr>
              <a:t>: marriage, birth of a child, child leaving home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b="1" dirty="0" smtClean="0">
                <a:latin typeface="Bookman Old Style" panose="02050604050505020204" pitchFamily="18" charset="0"/>
              </a:rPr>
              <a:t>Non-normative events</a:t>
            </a:r>
            <a:r>
              <a:rPr lang="en-US" dirty="0" smtClean="0">
                <a:latin typeface="Bookman Old Style" panose="02050604050505020204" pitchFamily="18" charset="0"/>
              </a:rPr>
              <a:t>: death of a child, adultery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Non-normative events presents unique challenges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6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Bookman Old Style" panose="02050604050505020204" pitchFamily="18" charset="0"/>
              </a:rPr>
              <a:t>Terminology for reference/understanding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4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400" b="1" dirty="0" smtClean="0">
                <a:latin typeface="Bookman Old Style" panose="02050604050505020204" pitchFamily="18" charset="0"/>
              </a:rPr>
              <a:t>Nuclear </a:t>
            </a:r>
            <a:r>
              <a:rPr lang="en-US" sz="3400" b="1" dirty="0">
                <a:latin typeface="Bookman Old Style" panose="02050604050505020204" pitchFamily="18" charset="0"/>
              </a:rPr>
              <a:t>family</a:t>
            </a:r>
            <a:r>
              <a:rPr lang="en-US" sz="3400" dirty="0">
                <a:latin typeface="Bookman Old Style" panose="02050604050505020204" pitchFamily="18" charset="0"/>
              </a:rPr>
              <a:t>:  parent or parents and their </a:t>
            </a:r>
            <a:r>
              <a:rPr lang="en-US" sz="3400" dirty="0" smtClean="0">
                <a:latin typeface="Bookman Old Style" panose="02050604050505020204" pitchFamily="18" charset="0"/>
              </a:rPr>
              <a:t>children</a:t>
            </a:r>
            <a:endParaRPr lang="en-CA" sz="3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34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400" b="1" dirty="0" smtClean="0">
                <a:latin typeface="Bookman Old Style" panose="02050604050505020204" pitchFamily="18" charset="0"/>
              </a:rPr>
              <a:t>Conjugal </a:t>
            </a:r>
            <a:r>
              <a:rPr lang="en-US" sz="3400" b="1" dirty="0">
                <a:latin typeface="Bookman Old Style" panose="02050604050505020204" pitchFamily="18" charset="0"/>
              </a:rPr>
              <a:t>family</a:t>
            </a:r>
            <a:r>
              <a:rPr lang="en-US" sz="3400" dirty="0">
                <a:latin typeface="Bookman Old Style" panose="02050604050505020204" pitchFamily="18" charset="0"/>
              </a:rPr>
              <a:t>: married parents and </a:t>
            </a:r>
            <a:r>
              <a:rPr lang="en-US" sz="3400" dirty="0" smtClean="0">
                <a:latin typeface="Bookman Old Style" panose="02050604050505020204" pitchFamily="18" charset="0"/>
              </a:rPr>
              <a:t>kids</a:t>
            </a:r>
            <a:endParaRPr lang="en-CA" sz="3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34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400" b="1" dirty="0" smtClean="0">
                <a:latin typeface="Bookman Old Style" panose="02050604050505020204" pitchFamily="18" charset="0"/>
              </a:rPr>
              <a:t>Extended </a:t>
            </a:r>
            <a:r>
              <a:rPr lang="en-US" sz="3400" b="1" dirty="0">
                <a:latin typeface="Bookman Old Style" panose="02050604050505020204" pitchFamily="18" charset="0"/>
              </a:rPr>
              <a:t>family</a:t>
            </a:r>
            <a:r>
              <a:rPr lang="en-US" sz="3400" dirty="0">
                <a:latin typeface="Bookman Old Style" panose="02050604050505020204" pitchFamily="18" charset="0"/>
              </a:rPr>
              <a:t>: nuclear/conjugal plus other relatives in same dwelling. </a:t>
            </a:r>
            <a:endParaRPr lang="en-CA" sz="3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400" dirty="0">
                <a:latin typeface="Bookman Old Style" panose="02050604050505020204" pitchFamily="18" charset="0"/>
              </a:rPr>
              <a:t>Ex. Beverly </a:t>
            </a:r>
            <a:r>
              <a:rPr lang="en-US" sz="3400" dirty="0" smtClean="0">
                <a:latin typeface="Bookman Old Style" panose="02050604050505020204" pitchFamily="18" charset="0"/>
              </a:rPr>
              <a:t>Hillbillies</a:t>
            </a:r>
            <a:endParaRPr lang="en-CA" sz="3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34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400" b="1" dirty="0" smtClean="0">
                <a:latin typeface="Bookman Old Style" panose="02050604050505020204" pitchFamily="18" charset="0"/>
              </a:rPr>
              <a:t>Supra-family</a:t>
            </a:r>
            <a:r>
              <a:rPr lang="en-US" sz="3400" dirty="0">
                <a:latin typeface="Bookman Old Style" panose="02050604050505020204" pitchFamily="18" charset="0"/>
              </a:rPr>
              <a:t>: other relatives you don’t live with.</a:t>
            </a:r>
            <a:endParaRPr lang="en-CA" sz="3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400" dirty="0">
                <a:latin typeface="Bookman Old Style" panose="02050604050505020204" pitchFamily="18" charset="0"/>
              </a:rPr>
              <a:t>Ex. Grampa </a:t>
            </a:r>
            <a:r>
              <a:rPr lang="en-US" sz="3400" dirty="0" smtClean="0">
                <a:latin typeface="Bookman Old Style" panose="02050604050505020204" pitchFamily="18" charset="0"/>
              </a:rPr>
              <a:t>Simpson</a:t>
            </a:r>
            <a:r>
              <a:rPr lang="en-US" sz="3400" dirty="0">
                <a:latin typeface="Bookman Old Style" panose="02050604050505020204" pitchFamily="18" charset="0"/>
              </a:rPr>
              <a:t> </a:t>
            </a:r>
            <a:endParaRPr lang="en-CA" sz="3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34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3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29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Bookman Old Style" panose="02050604050505020204" pitchFamily="18" charset="0"/>
              </a:rPr>
              <a:t>Symbolic Ethnicity</a:t>
            </a:r>
            <a:r>
              <a:rPr lang="en-US" sz="2400" dirty="0" smtClean="0">
                <a:latin typeface="Bookman Old Style" panose="02050604050505020204" pitchFamily="18" charset="0"/>
              </a:rPr>
              <a:t>: when many original “ethnic” values and attitudes are lost but may be hyphenated.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ookman Old Style" panose="02050604050505020204" pitchFamily="18" charset="0"/>
              </a:rPr>
              <a:t>Ex. </a:t>
            </a:r>
            <a:r>
              <a:rPr lang="en-US" sz="2400" dirty="0" err="1" smtClean="0">
                <a:latin typeface="Bookman Old Style" panose="02050604050505020204" pitchFamily="18" charset="0"/>
              </a:rPr>
              <a:t>Ukranian</a:t>
            </a:r>
            <a:r>
              <a:rPr lang="en-US" sz="2400" dirty="0" smtClean="0">
                <a:latin typeface="Bookman Old Style" panose="02050604050505020204" pitchFamily="18" charset="0"/>
              </a:rPr>
              <a:t> – Canadian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24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Bookman Old Style" panose="02050604050505020204" pitchFamily="18" charset="0"/>
              </a:rPr>
              <a:t>Ego-Extension</a:t>
            </a:r>
            <a:r>
              <a:rPr lang="en-US" sz="2400" dirty="0" smtClean="0">
                <a:latin typeface="Bookman Old Style" panose="02050604050505020204" pitchFamily="18" charset="0"/>
              </a:rPr>
              <a:t>:  group identity is an essential part of individual identity.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24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Bookman Old Style" panose="02050604050505020204" pitchFamily="18" charset="0"/>
              </a:rPr>
              <a:t>Exogamy:</a:t>
            </a:r>
            <a:r>
              <a:rPr lang="en-US" sz="2400" dirty="0" smtClean="0">
                <a:latin typeface="Bookman Old Style" panose="02050604050505020204" pitchFamily="18" charset="0"/>
              </a:rPr>
              <a:t> marrying outside cultural or religious group.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24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Bookman Old Style" panose="02050604050505020204" pitchFamily="18" charset="0"/>
              </a:rPr>
              <a:t>Endogamy:</a:t>
            </a:r>
            <a:r>
              <a:rPr lang="en-US" sz="2400" dirty="0" smtClean="0">
                <a:latin typeface="Bookman Old Style" panose="02050604050505020204" pitchFamily="18" charset="0"/>
              </a:rPr>
              <a:t> marrying inside a cultural or religious group.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24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Bookman Old Style" panose="02050604050505020204" pitchFamily="18" charset="0"/>
              </a:rPr>
              <a:t>Marginality</a:t>
            </a:r>
            <a:r>
              <a:rPr lang="en-US" sz="2400" dirty="0" smtClean="0">
                <a:latin typeface="Bookman Old Style" panose="02050604050505020204" pitchFamily="18" charset="0"/>
              </a:rPr>
              <a:t>: one of the problems of ethnicity; feeling of being outside a group.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ookman Old Style" panose="02050604050505020204" pitchFamily="18" charset="0"/>
              </a:rPr>
              <a:t> </a:t>
            </a:r>
            <a:endParaRPr lang="en-CA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Functions of the Family</a:t>
            </a:r>
            <a:r>
              <a:rPr lang="en-CA" sz="4000" dirty="0" smtClean="0">
                <a:latin typeface="Bookman Old Style" panose="02050604050505020204" pitchFamily="18" charset="0"/>
              </a:rPr>
              <a:t/>
            </a:r>
            <a:br>
              <a:rPr lang="en-CA" sz="4000" dirty="0" smtClean="0">
                <a:latin typeface="Bookman Old Style" panose="02050604050505020204" pitchFamily="18" charset="0"/>
              </a:rPr>
            </a:b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1.</a:t>
            </a:r>
            <a:r>
              <a:rPr lang="en-US" dirty="0"/>
              <a:t> </a:t>
            </a:r>
            <a:r>
              <a:rPr lang="en-US" b="1" dirty="0" smtClean="0">
                <a:latin typeface="Bookman Old Style" panose="02050604050505020204" pitchFamily="18" charset="0"/>
              </a:rPr>
              <a:t>Socialization</a:t>
            </a:r>
            <a:endParaRPr lang="en-CA" sz="2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Definition: the process by which children learn to become human and adopt certain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All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is learned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Language, rules, responses, walking, cooperation (or not), values, emotions and coping, gender roles.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Proof: feral children (wild) or isolates: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Rare children for some reason have been deprived of all human contact during their early years.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b="1" dirty="0">
                <a:latin typeface="Bookman Old Style" panose="02050604050505020204" pitchFamily="18" charset="0"/>
              </a:rPr>
              <a:t>Isolates</a:t>
            </a:r>
            <a:r>
              <a:rPr lang="en-US" dirty="0">
                <a:latin typeface="Bookman Old Style" panose="02050604050505020204" pitchFamily="18" charset="0"/>
              </a:rPr>
              <a:t> are children who have had little human contact, and not the kind that would teach them human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Need role models as an example for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Role models provided by parents affect the way children speak, behave, and even think.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41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2. Economic Function</a:t>
            </a:r>
            <a:endParaRPr lang="en-CA" sz="2800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Means for supplying children with necessities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Definition: families are the means whereby children are supplied with the necessities; food, clothing, and shelter, medical care and education.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Then: kids worked in home, factory, farm to help ensure survival of the family unit.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Now: children have a childhood and are dependent.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Family evolved from a unit of work to a unit of consumption.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56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Bookman Old Style" panose="02050604050505020204" pitchFamily="18" charset="0"/>
              </a:rPr>
              <a:t>Reproductive Function</a:t>
            </a:r>
            <a:r>
              <a:rPr lang="en-US" sz="4000" dirty="0" smtClean="0">
                <a:latin typeface="Bookman Old Style" panose="02050604050505020204" pitchFamily="18" charset="0"/>
              </a:rPr>
              <a:t>:</a:t>
            </a:r>
            <a:r>
              <a:rPr lang="en-CA" sz="4000" dirty="0" smtClean="0">
                <a:latin typeface="Bookman Old Style" panose="02050604050505020204" pitchFamily="18" charset="0"/>
              </a:rPr>
              <a:t/>
            </a:r>
            <a:br>
              <a:rPr lang="en-CA" sz="4000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CA" sz="2800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To replace people who die with kids for population sustainment/growth.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Essential task of having children and raising them to become active, contributing members of society.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Today: some concern for declining birth rates ( contraception )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Immigration needed to maintain population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Bookman Old Style" panose="02050604050505020204" pitchFamily="18" charset="0"/>
              </a:rPr>
              <a:t>Sexual Function</a:t>
            </a:r>
            <a:r>
              <a:rPr lang="en-CA" sz="4000" dirty="0" smtClean="0">
                <a:latin typeface="Bookman Old Style" panose="02050604050505020204" pitchFamily="18" charset="0"/>
              </a:rPr>
              <a:t/>
            </a:r>
            <a:br>
              <a:rPr lang="en-CA" sz="4000" dirty="0" smtClean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Sexual bond between a couple, which provides for the sexual needs of both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 “glue” that holds the family together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Contraception: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Then: women pregnant all the time or sexual limitations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Now: </a:t>
            </a:r>
            <a:r>
              <a:rPr lang="en-US" u="sng" dirty="0" smtClean="0">
                <a:latin typeface="Bookman Old Style" panose="02050604050505020204" pitchFamily="18" charset="0"/>
              </a:rPr>
              <a:t>good</a:t>
            </a:r>
            <a:r>
              <a:rPr lang="en-US" dirty="0" smtClean="0">
                <a:latin typeface="Bookman Old Style" panose="02050604050505020204" pitchFamily="18" charset="0"/>
              </a:rPr>
              <a:t>: can be more sexually free within a marriage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          </a:t>
            </a:r>
            <a:r>
              <a:rPr lang="en-US" u="sng" dirty="0" smtClean="0">
                <a:latin typeface="Bookman Old Style" panose="02050604050505020204" pitchFamily="18" charset="0"/>
              </a:rPr>
              <a:t>Bad:</a:t>
            </a:r>
            <a:r>
              <a:rPr lang="en-US" dirty="0" smtClean="0">
                <a:latin typeface="Bookman Old Style" panose="02050604050505020204" pitchFamily="18" charset="0"/>
              </a:rPr>
              <a:t> can be more sexually free </a:t>
            </a:r>
            <a:r>
              <a:rPr lang="en-US" u="sng" dirty="0" smtClean="0">
                <a:latin typeface="Bookman Old Style" panose="02050604050505020204" pitchFamily="18" charset="0"/>
              </a:rPr>
              <a:t>outside</a:t>
            </a:r>
            <a:r>
              <a:rPr lang="en-US" dirty="0" smtClean="0">
                <a:latin typeface="Bookman Old Style" panose="02050604050505020204" pitchFamily="18" charset="0"/>
              </a:rPr>
              <a:t> a marriage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*sexually transmitted diseases or STIs</a:t>
            </a:r>
            <a:endParaRPr lang="en-CA" dirty="0" smtClean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2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1547</Words>
  <Application>Microsoft Office PowerPoint</Application>
  <PresentationFormat>On-screen Show (4:3)</PresentationFormat>
  <Paragraphs>230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Unit 1: All in the Family</vt:lpstr>
      <vt:lpstr>What is a Family?</vt:lpstr>
      <vt:lpstr>Who Studies the Family? </vt:lpstr>
      <vt:lpstr>Terminology for reference/understanding </vt:lpstr>
      <vt:lpstr>PowerPoint Presentation</vt:lpstr>
      <vt:lpstr>Functions of the Family </vt:lpstr>
      <vt:lpstr>PowerPoint Presentation</vt:lpstr>
      <vt:lpstr>Reproductive Function: </vt:lpstr>
      <vt:lpstr>Sexual Function </vt:lpstr>
      <vt:lpstr>Emotional Function </vt:lpstr>
      <vt:lpstr>John Porter (Canadian sociologist, wrote The Vertical Mosaic 1965)   </vt:lpstr>
      <vt:lpstr>PowerPoint Presentation</vt:lpstr>
      <vt:lpstr>PowerPoint Presentation</vt:lpstr>
      <vt:lpstr>PowerPoint Presentation</vt:lpstr>
      <vt:lpstr>PowerPoint Presentation</vt:lpstr>
      <vt:lpstr>Theoretical Perspectives: Developmental Theories</vt:lpstr>
      <vt:lpstr>Structural Functionalism:   </vt:lpstr>
      <vt:lpstr>PowerPoint Presentation</vt:lpstr>
      <vt:lpstr>Systems Theory: </vt:lpstr>
      <vt:lpstr>Symbolic Interactionism: </vt:lpstr>
      <vt:lpstr>PowerPoint Presentation</vt:lpstr>
      <vt:lpstr>Social Exchange Theory </vt:lpstr>
      <vt:lpstr>Feminist Theories p.45-46 </vt:lpstr>
      <vt:lpstr>Liberal Feminism </vt:lpstr>
      <vt:lpstr>Socialist Feminism </vt:lpstr>
      <vt:lpstr>Radical Feminism </vt:lpstr>
      <vt:lpstr>The Ecological Perspective </vt:lpstr>
      <vt:lpstr>PowerPoint Presentation</vt:lpstr>
      <vt:lpstr>The Life Course Approach  * also called developmental theory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All in the Family</dc:title>
  <dc:creator>Lynn Glover</dc:creator>
  <cp:lastModifiedBy>Lynn Glover</cp:lastModifiedBy>
  <cp:revision>9</cp:revision>
  <dcterms:created xsi:type="dcterms:W3CDTF">2016-01-12T19:15:57Z</dcterms:created>
  <dcterms:modified xsi:type="dcterms:W3CDTF">2016-01-14T19:50:57Z</dcterms:modified>
</cp:coreProperties>
</file>