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96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068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259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8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17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21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349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09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4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8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82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6269-D09F-4AA6-B547-504B626D5744}" type="datetimeFigureOut">
              <a:rPr lang="en-CA" smtClean="0"/>
              <a:t>25/02/2016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AD033-C599-49D3-AC94-5696613BF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36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hbEyglE3u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U06Tamst2Y" TargetMode="External"/><Relationship Id="rId2" Type="http://schemas.openxmlformats.org/officeDocument/2006/relationships/hyperlink" Target="https://www.youtube.com/watch?v=Ww6aMsMlwa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Unit 2:</a:t>
            </a:r>
            <a:r>
              <a:rPr lang="en-US" b="1" dirty="0" smtClean="0"/>
              <a:t> </a:t>
            </a:r>
            <a:r>
              <a:rPr lang="en-US" b="1" dirty="0" smtClean="0">
                <a:latin typeface="Bookman Old Style" panose="02050604050505020204" pitchFamily="18" charset="0"/>
              </a:rPr>
              <a:t>Between Families: The Young Adult</a:t>
            </a:r>
            <a:endParaRPr lang="en-CA" b="1" dirty="0">
              <a:latin typeface="Bookman Old Style" panose="02050604050505020204" pitchFamily="18" charset="0"/>
            </a:endParaRPr>
          </a:p>
        </p:txBody>
      </p:sp>
      <p:pic>
        <p:nvPicPr>
          <p:cNvPr id="5" name="Picture 2" descr="http://cdn-static.denofgeek.com/sites/denofgeek/files/styles/article_main_wide_image/public/youngadult-main.jpg?itok=lWtP9N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198"/>
            <a:ext cx="8915400" cy="501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46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477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latin typeface="Bookman Old Style" panose="02050604050505020204" pitchFamily="18" charset="0"/>
              </a:rPr>
              <a:t>72% of 18 </a:t>
            </a:r>
            <a:r>
              <a:rPr lang="en-US" dirty="0" err="1">
                <a:latin typeface="Bookman Old Style" panose="02050604050505020204" pitchFamily="18" charset="0"/>
              </a:rPr>
              <a:t>yr</a:t>
            </a:r>
            <a:r>
              <a:rPr lang="en-US" dirty="0">
                <a:latin typeface="Bookman Old Style" panose="02050604050505020204" pitchFamily="18" charset="0"/>
              </a:rPr>
              <a:t> olds have graduated high school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85% of 24 </a:t>
            </a:r>
            <a:r>
              <a:rPr lang="en-US" dirty="0" err="1">
                <a:latin typeface="Bookman Old Style" panose="02050604050505020204" pitchFamily="18" charset="0"/>
              </a:rPr>
              <a:t>yr</a:t>
            </a:r>
            <a:r>
              <a:rPr lang="en-US" dirty="0">
                <a:latin typeface="Bookman Old Style" panose="02050604050505020204" pitchFamily="18" charset="0"/>
              </a:rPr>
              <a:t> olds have graduated High school (took longer, left and returned)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Of those who graduated from HS</a:t>
            </a:r>
            <a:r>
              <a:rPr lang="en-US" dirty="0" smtClean="0">
                <a:latin typeface="Bookman Old Style" panose="02050604050505020204" pitchFamily="18" charset="0"/>
              </a:rPr>
              <a:t>: </a:t>
            </a:r>
            <a:r>
              <a:rPr lang="en-US" b="1" dirty="0" smtClean="0">
                <a:latin typeface="Bookman Old Style" panose="02050604050505020204" pitchFamily="18" charset="0"/>
              </a:rPr>
              <a:t>% of the 85%</a:t>
            </a:r>
            <a:endParaRPr lang="en-CA" b="1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80% went on to post sec. ed</a:t>
            </a:r>
            <a:r>
              <a:rPr lang="en-US" dirty="0" smtClean="0">
                <a:latin typeface="Bookman Old Style" panose="02050604050505020204" pitchFamily="18" charset="0"/>
              </a:rPr>
              <a:t>. </a:t>
            </a:r>
            <a:r>
              <a:rPr lang="en-US" b="1" dirty="0" smtClean="0">
                <a:latin typeface="Bookman Old Style" panose="02050604050505020204" pitchFamily="18" charset="0"/>
              </a:rPr>
              <a:t>68/100</a:t>
            </a:r>
            <a:endParaRPr lang="en-CA" b="1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42% chose </a:t>
            </a:r>
            <a:r>
              <a:rPr lang="en-US" dirty="0" smtClean="0">
                <a:latin typeface="Bookman Old Style" panose="02050604050505020204" pitchFamily="18" charset="0"/>
              </a:rPr>
              <a:t>university </a:t>
            </a:r>
            <a:r>
              <a:rPr lang="en-US" b="1" dirty="0" smtClean="0">
                <a:latin typeface="Bookman Old Style" panose="02050604050505020204" pitchFamily="18" charset="0"/>
              </a:rPr>
              <a:t>28/100</a:t>
            </a:r>
            <a:endParaRPr lang="en-CA" b="1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29% chose </a:t>
            </a:r>
            <a:r>
              <a:rPr lang="en-US" dirty="0" smtClean="0">
                <a:latin typeface="Bookman Old Style" panose="02050604050505020204" pitchFamily="18" charset="0"/>
              </a:rPr>
              <a:t>college </a:t>
            </a:r>
            <a:r>
              <a:rPr lang="en-US" b="1" dirty="0" smtClean="0">
                <a:latin typeface="Bookman Old Style" panose="02050604050505020204" pitchFamily="18" charset="0"/>
              </a:rPr>
              <a:t>19/100</a:t>
            </a:r>
            <a:endParaRPr lang="en-CA" b="1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remainder went to other post sec. programs (private business or art schools and apprenticeships)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Universities estimate 10 – 20% drop out by 1</a:t>
            </a:r>
            <a:r>
              <a:rPr lang="en-US" baseline="30000" dirty="0">
                <a:latin typeface="Bookman Old Style" panose="02050604050505020204" pitchFamily="18" charset="0"/>
              </a:rPr>
              <a:t>st</a:t>
            </a:r>
            <a:r>
              <a:rPr lang="en-US" dirty="0">
                <a:latin typeface="Bookman Old Style" panose="02050604050505020204" pitchFamily="18" charset="0"/>
              </a:rPr>
              <a:t> year. </a:t>
            </a:r>
            <a:r>
              <a:rPr lang="en-US" b="1" dirty="0" smtClean="0">
                <a:latin typeface="Bookman Old Style" panose="02050604050505020204" pitchFamily="18" charset="0"/>
              </a:rPr>
              <a:t>25 left</a:t>
            </a:r>
            <a:endParaRPr lang="en-CA" b="1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58% of those who start will graduate within 5 </a:t>
            </a:r>
            <a:r>
              <a:rPr lang="en-US" dirty="0" smtClean="0">
                <a:latin typeface="Bookman Old Style" panose="02050604050505020204" pitchFamily="18" charset="0"/>
              </a:rPr>
              <a:t>years </a:t>
            </a:r>
            <a:r>
              <a:rPr lang="en-US" b="1" dirty="0" smtClean="0">
                <a:latin typeface="Bookman Old Style" panose="02050604050505020204" pitchFamily="18" charset="0"/>
              </a:rPr>
              <a:t>13</a:t>
            </a:r>
            <a:endParaRPr lang="en-CA" b="1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Canada still leads in the highest % of pop having post sec </a:t>
            </a:r>
            <a:r>
              <a:rPr lang="en-US" dirty="0" err="1">
                <a:latin typeface="Bookman Old Style" panose="02050604050505020204" pitchFamily="18" charset="0"/>
              </a:rPr>
              <a:t>ed</a:t>
            </a:r>
            <a:r>
              <a:rPr lang="en-US" dirty="0">
                <a:latin typeface="Bookman Old Style" panose="02050604050505020204" pitchFamily="18" charset="0"/>
              </a:rPr>
              <a:t> in the world!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01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Education inflation: the idea that youth today require more education to qualify for some jobs now than was required in the past for the same jobs</a:t>
            </a:r>
            <a:r>
              <a:rPr lang="en-US" dirty="0">
                <a:latin typeface="Bookman Old Style" panose="02050604050505020204" pitchFamily="18" charset="0"/>
              </a:rPr>
              <a:t>.</a:t>
            </a:r>
            <a:endParaRPr lang="en-CA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Ex. Medicine not considered a respectable profession until university became a requirement in the 19</a:t>
            </a:r>
            <a:r>
              <a:rPr lang="en-US" baseline="30000" dirty="0">
                <a:latin typeface="Bookman Old Style" panose="02050604050505020204" pitchFamily="18" charset="0"/>
              </a:rPr>
              <a:t>th</a:t>
            </a:r>
            <a:r>
              <a:rPr lang="en-US" dirty="0">
                <a:latin typeface="Bookman Old Style" panose="02050604050505020204" pitchFamily="18" charset="0"/>
              </a:rPr>
              <a:t> century.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According to conflict theory, the demand for higher education = desire for status and wealth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Either way, to get a “good” career, further education is no longer an option, but a requirement. (see graph on p. </a:t>
            </a:r>
            <a:r>
              <a:rPr lang="en-US" dirty="0" smtClean="0">
                <a:latin typeface="Bookman Old Style" panose="02050604050505020204" pitchFamily="18" charset="0"/>
              </a:rPr>
              <a:t>78)</a:t>
            </a:r>
          </a:p>
          <a:p>
            <a:pPr marL="0" lv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675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477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Young Adults (YA): are redefining the degree of intimacy they want with their parents.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How do you get this separate ID?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According to Erikson, when young people gain independence from their family or orientation they enter a stage that offers them the opportunity to examine their lives and determine future choices and directions.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Erikson calls this Identity vs. Role Confusion.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Someone who has a weak sense of self going into adulthood, may have trouble separating themselves from their family.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 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5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400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What does decision making involve?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Investigate all possible options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Evaluate each option (pros and cons)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Make a decision and follow through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Determine if the consequences are good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Self-knowledge affects decision making: if you have a good understanding of your strengths, skills, values and limitations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 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You are aware of social pressures that are influencing your decision.</a:t>
            </a:r>
            <a:endParaRPr lang="en-CA" dirty="0">
              <a:latin typeface="Bookman Old Style" panose="020506040505050202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50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6172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800" b="1" dirty="0">
                <a:latin typeface="Bookman Old Style" panose="02050604050505020204" pitchFamily="18" charset="0"/>
              </a:rPr>
              <a:t>Relationships</a:t>
            </a:r>
            <a:endParaRPr lang="en-CA" sz="38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3800" dirty="0">
                <a:latin typeface="Bookman Old Style" panose="02050604050505020204" pitchFamily="18" charset="0"/>
              </a:rPr>
              <a:t> </a:t>
            </a:r>
            <a:endParaRPr lang="en-CA" sz="38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Relationships with others provide support for young people making the transition into adulthood.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Parents and teachers are major supportive relationships in childhood and adolescence.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To become independent, a person forms new relationships with a variety of people who can support the transition.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Young adults also reevaluate existing relationships with family and friends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To take on appropriate adult roles in personal, academic and business relationships, communication is key.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endParaRPr lang="en-C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400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atin typeface="Bookman Old Style" panose="02050604050505020204" pitchFamily="18" charset="0"/>
              </a:rPr>
              <a:t>How do young adults and their parents adjust their relationship to reflect the adult status of the children?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How do young adults form appropriate workplace relationships?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People perceive </a:t>
            </a:r>
            <a:r>
              <a:rPr lang="en-US" b="1" dirty="0">
                <a:latin typeface="Bookman Old Style" panose="02050604050505020204" pitchFamily="18" charset="0"/>
              </a:rPr>
              <a:t>personal relationships</a:t>
            </a:r>
            <a:r>
              <a:rPr lang="en-US" dirty="0">
                <a:latin typeface="Bookman Old Style" panose="02050604050505020204" pitchFamily="18" charset="0"/>
              </a:rPr>
              <a:t> as most important to their happiness (Bibby, 2001)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Both men and women state that friendships enhance self esteem.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Friends offer emotional support and can provide an </a:t>
            </a:r>
            <a:r>
              <a:rPr lang="en-US" dirty="0" smtClean="0">
                <a:latin typeface="Bookman Old Style" panose="02050604050505020204" pitchFamily="18" charset="0"/>
              </a:rPr>
              <a:t>objective </a:t>
            </a:r>
            <a:r>
              <a:rPr lang="en-US" dirty="0">
                <a:latin typeface="Bookman Old Style" panose="02050604050505020204" pitchFamily="18" charset="0"/>
              </a:rPr>
              <a:t>P.O.V. </a:t>
            </a:r>
            <a:r>
              <a:rPr lang="en-US" dirty="0" smtClean="0">
                <a:latin typeface="Bookman Old Style" panose="02050604050505020204" pitchFamily="18" charset="0"/>
              </a:rPr>
              <a:t>to help </a:t>
            </a:r>
            <a:r>
              <a:rPr lang="en-US" dirty="0">
                <a:latin typeface="Bookman Old Style" panose="02050604050505020204" pitchFamily="18" charset="0"/>
              </a:rPr>
              <a:t>solve </a:t>
            </a:r>
            <a:r>
              <a:rPr lang="en-US" dirty="0" smtClean="0">
                <a:latin typeface="Bookman Old Style" panose="02050604050505020204" pitchFamily="18" charset="0"/>
              </a:rPr>
              <a:t>problems</a:t>
            </a:r>
          </a:p>
          <a:p>
            <a:pPr lvl="0"/>
            <a:r>
              <a:rPr lang="en-US" smtClean="0">
                <a:latin typeface="Bookman Old Style" panose="02050604050505020204" pitchFamily="18" charset="0"/>
              </a:rPr>
              <a:t>homesickness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n-CA" dirty="0">
                <a:latin typeface="Bookman Old Style" panose="02050604050505020204" pitchFamily="18" charset="0"/>
                <a:hlinkClick r:id="rId2"/>
              </a:rPr>
              <a:t>https://</a:t>
            </a:r>
            <a:r>
              <a:rPr lang="en-CA" dirty="0" smtClean="0">
                <a:latin typeface="Bookman Old Style" panose="02050604050505020204" pitchFamily="18" charset="0"/>
                <a:hlinkClick r:id="rId2"/>
              </a:rPr>
              <a:t>www.youtube.com/watch?v=5hbEyglE3uc</a:t>
            </a:r>
            <a:endParaRPr lang="en-CA" dirty="0" smtClean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Y.A. who develop appropriate </a:t>
            </a:r>
            <a:r>
              <a:rPr lang="en-US" dirty="0" err="1" smtClean="0">
                <a:latin typeface="Bookman Old Style" panose="02050604050505020204" pitchFamily="18" charset="0"/>
              </a:rPr>
              <a:t>behaviours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and communication skills will be more successful in the workplace.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81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477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Parent-Child Relationships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 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Independence is one of the key factors in determining a successful YA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Families no longer send youth away when physically mature, therefore must become independent while still living at home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 err="1">
                <a:latin typeface="Bookman Old Style" panose="02050604050505020204" pitchFamily="18" charset="0"/>
              </a:rPr>
              <a:t>Indiv</a:t>
            </a:r>
            <a:r>
              <a:rPr lang="en-US" dirty="0">
                <a:latin typeface="Bookman Old Style" panose="02050604050505020204" pitchFamily="18" charset="0"/>
              </a:rPr>
              <a:t>. Encouraged to be independent are more likely to have positive relationships with parents in young adulthood.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Studies have shown that leaving home appears to have no effect no effect on parent/YA rel.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Systems theory:  family has to adjust to allow the </a:t>
            </a:r>
            <a:r>
              <a:rPr lang="en-US" dirty="0" err="1">
                <a:latin typeface="Bookman Old Style" panose="02050604050505020204" pitchFamily="18" charset="0"/>
              </a:rPr>
              <a:t>adol</a:t>
            </a:r>
            <a:r>
              <a:rPr lang="en-US" dirty="0">
                <a:latin typeface="Bookman Old Style" panose="02050604050505020204" pitchFamily="18" charset="0"/>
              </a:rPr>
              <a:t>/YA to change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Systems do not adapt easily and there may be difficulties as fam members try to communicate  and relate to each other.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Problems occur b/c parents are less likely to give up existing strategies that have worked in the past.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This causes conflict and may lead to redefining or new roles win the fam.</a:t>
            </a:r>
            <a:endParaRPr lang="en-CA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OR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Roles do not change, and the YA has little responsibility until they leave </a:t>
            </a:r>
            <a:r>
              <a:rPr lang="en-US" dirty="0" smtClean="0">
                <a:latin typeface="Bookman Old Style" panose="02050604050505020204" pitchFamily="18" charset="0"/>
              </a:rPr>
              <a:t>home</a:t>
            </a:r>
            <a:endParaRPr lang="en-C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5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6553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latin typeface="Bookman Old Style" panose="02050604050505020204" pitchFamily="18" charset="0"/>
              </a:rPr>
              <a:t>YA staying at home longer and the roles need to be redefined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Fam need to negotiate new house rules and routines to suit needs of all members (keeping in mind that the home is still where the parents live)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Research has shown that only 7% of YA living at home contribute $$$$.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Difficult to achieve an adult – adult relationship when parents are still supporting YA and the power is with the parents.</a:t>
            </a:r>
            <a:endParaRPr lang="en-CA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n-US" b="1" dirty="0" err="1">
                <a:latin typeface="Bookman Old Style" panose="02050604050505020204" pitchFamily="18" charset="0"/>
              </a:rPr>
              <a:t>BaMbuti</a:t>
            </a:r>
            <a:r>
              <a:rPr lang="en-US" b="1" dirty="0">
                <a:latin typeface="Bookman Old Style" panose="02050604050505020204" pitchFamily="18" charset="0"/>
              </a:rPr>
              <a:t> people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Male youth return from initiation rites, have to move out into a hut near parent to begin adult life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endParaRPr lang="en-US" b="1" dirty="0" smtClean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Young </a:t>
            </a:r>
            <a:r>
              <a:rPr lang="en-US" b="1" dirty="0">
                <a:latin typeface="Bookman Old Style" panose="02050604050505020204" pitchFamily="18" charset="0"/>
              </a:rPr>
              <a:t>Adult in North America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YA moving to basement rather than living down the hall</a:t>
            </a:r>
            <a:endParaRPr lang="en-CA" dirty="0">
              <a:latin typeface="Bookman Old Style" panose="02050604050505020204" pitchFamily="18" charset="0"/>
            </a:endParaRPr>
          </a:p>
          <a:p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Parental authority gives way to advice and acceptance when YA are free to accept responsibility for their lives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978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4582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Workplace Relationships</a:t>
            </a:r>
            <a:endParaRPr lang="en-CA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Full time job not the same as part time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Have to balance co-operative </a:t>
            </a:r>
            <a:r>
              <a:rPr lang="en-US" dirty="0" err="1">
                <a:latin typeface="Bookman Old Style" panose="02050604050505020204" pitchFamily="18" charset="0"/>
              </a:rPr>
              <a:t>behaviour</a:t>
            </a:r>
            <a:r>
              <a:rPr lang="en-US" dirty="0">
                <a:latin typeface="Bookman Old Style" panose="02050604050505020204" pitchFamily="18" charset="0"/>
              </a:rPr>
              <a:t> required to work with others on a team to get the job done vs. competitive </a:t>
            </a:r>
            <a:r>
              <a:rPr lang="en-US" dirty="0" err="1" smtClean="0">
                <a:latin typeface="Bookman Old Style" panose="02050604050505020204" pitchFamily="18" charset="0"/>
              </a:rPr>
              <a:t>behaviour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necessary to achieve promotion up the career ladder.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Co-workers can be tricky as some are motivated and ambitious, while others do minimum work.  YA must determine who to align themselves with. 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(</a:t>
            </a:r>
            <a:r>
              <a:rPr lang="en-US" dirty="0">
                <a:latin typeface="Bookman Old Style" panose="02050604050505020204" pitchFamily="18" charset="0"/>
              </a:rPr>
              <a:t>ex. Group work in school)</a:t>
            </a:r>
            <a:endParaRPr lang="en-CA" dirty="0">
              <a:latin typeface="Bookman Old Style" panose="020506040505050202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317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The Decision to Leave Home</a:t>
            </a:r>
            <a:endParaRPr lang="en-CA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Some like the security of staying at home while going to school, or looking for work.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Leaving home occurs earlier when there is a conflict in the family. Children of divorced parents tend to leave home earlier (especially with remarriages).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Economics play a role. Can you afford to move out?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Women leave home earlier, may be related to marrying/going into common-law relationship earlier/more experience with ability to take on household tasks.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P.82 – 85 Leaving home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Chart p.85 YA leaving home at a younger age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P86 reasons for leaving chart</a:t>
            </a:r>
            <a:endParaRPr lang="en-CA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9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Subtasks</a:t>
            </a:r>
            <a:r>
              <a:rPr lang="en-US" b="1" dirty="0">
                <a:latin typeface="Bookman Old Style" panose="02050604050505020204" pitchFamily="18" charset="0"/>
              </a:rPr>
              <a:t>:</a:t>
            </a:r>
            <a:endParaRPr lang="en-CA" sz="2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 </a:t>
            </a:r>
            <a:endParaRPr lang="en-CA" sz="20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Accepting differentiation and separation from family of origin and beginning an independent adult life </a:t>
            </a:r>
            <a:endParaRPr lang="en-CA" sz="20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Developing intimate peer relationships</a:t>
            </a:r>
            <a:endParaRPr lang="en-CA" sz="20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Becoming independent financially by participating in the work force</a:t>
            </a:r>
            <a:endParaRPr lang="en-CA" sz="2000" dirty="0">
              <a:latin typeface="Bookman Old Style" panose="02050604050505020204" pitchFamily="18" charset="0"/>
            </a:endParaRP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This is a transition period</a:t>
            </a:r>
            <a:endParaRPr lang="en-CA" sz="1800" dirty="0">
              <a:latin typeface="Bookman Old Style" panose="02050604050505020204" pitchFamily="18" charset="0"/>
            </a:endParaRPr>
          </a:p>
          <a:p>
            <a:pPr lvl="1"/>
            <a:r>
              <a:rPr lang="en-US" dirty="0">
                <a:latin typeface="Bookman Old Style" panose="02050604050505020204" pitchFamily="18" charset="0"/>
              </a:rPr>
              <a:t>There are lots of plans and expectations during this time</a:t>
            </a:r>
            <a:endParaRPr lang="en-CA" sz="1800" dirty="0">
              <a:latin typeface="Bookman Old Style" panose="02050604050505020204" pitchFamily="18" charset="0"/>
            </a:endParaRPr>
          </a:p>
          <a:p>
            <a:endParaRPr lang="en-CA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3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Letting Go is Hard to Do</a:t>
            </a:r>
            <a:endParaRPr lang="en-CA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Systems theory perspective: one system (parents and children together) is separating into two systems (parents and young adult children apart).</a:t>
            </a:r>
          </a:p>
          <a:p>
            <a:r>
              <a:rPr lang="en-US" sz="4000" dirty="0" smtClean="0">
                <a:latin typeface="Baskerville Old Face" panose="02020602080505020303" pitchFamily="18" charset="0"/>
              </a:rPr>
              <a:t>Becoming independent can be difficult and stressful for both parents and children.</a:t>
            </a:r>
          </a:p>
          <a:p>
            <a:endParaRPr lang="en-CA" sz="4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The Parent’s Challenges: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Letting go of former authority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Maintaining emotional closeness/support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Tolerance for the young adult’s “experimentation”</a:t>
            </a:r>
          </a:p>
          <a:p>
            <a:pPr marL="0" indent="0">
              <a:buNone/>
            </a:pPr>
            <a:r>
              <a:rPr lang="en-US" dirty="0">
                <a:latin typeface="Baskerville Old Face" panose="02020602080505020303" pitchFamily="18" charset="0"/>
                <a:hlinkClick r:id="rId2"/>
              </a:rPr>
              <a:t>https://</a:t>
            </a:r>
            <a:r>
              <a:rPr lang="en-US" dirty="0" smtClean="0">
                <a:latin typeface="Baskerville Old Face" panose="02020602080505020303" pitchFamily="18" charset="0"/>
                <a:hlinkClick r:id="rId2"/>
              </a:rPr>
              <a:t>www.youtube.com/watch?v=Ww6aMsMlwaA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The Young Adult’s Challenges: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Tolerance for the parent’s emotional distress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Redefine their relationship with parents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Learning to live in an unsupervised environment.</a:t>
            </a:r>
          </a:p>
          <a:p>
            <a:pPr marL="0" indent="0">
              <a:buNone/>
            </a:pPr>
            <a:r>
              <a:rPr lang="en-CA" dirty="0">
                <a:latin typeface="Baskerville Old Face" panose="02020602080505020303" pitchFamily="18" charset="0"/>
                <a:hlinkClick r:id="rId3"/>
              </a:rPr>
              <a:t>https://</a:t>
            </a:r>
            <a:r>
              <a:rPr lang="en-CA" dirty="0" smtClean="0">
                <a:latin typeface="Baskerville Old Face" panose="02020602080505020303" pitchFamily="18" charset="0"/>
                <a:hlinkClick r:id="rId3"/>
              </a:rPr>
              <a:t>www.youtube.com/watch?v=BU06Tamst2Y</a:t>
            </a:r>
            <a:endParaRPr lang="en-CA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CA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7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25000" lnSpcReduction="20000"/>
          </a:bodyPr>
          <a:lstStyle/>
          <a:p>
            <a:r>
              <a:rPr lang="en-US" b="1" u="sng" dirty="0">
                <a:latin typeface="Baskerville Old Face" panose="02020602080505020303" pitchFamily="18" charset="0"/>
              </a:rPr>
              <a:t>Unit 2:  Get to know your theorists!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u="sng" dirty="0">
                <a:latin typeface="Baskerville Old Face" panose="02020602080505020303" pitchFamily="18" charset="0"/>
              </a:rPr>
              <a:t>Group 1</a:t>
            </a:r>
            <a:r>
              <a:rPr lang="en-US" b="1" dirty="0">
                <a:latin typeface="Baskerville Old Face" panose="02020602080505020303" pitchFamily="18" charset="0"/>
              </a:rPr>
              <a:t>: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dirty="0">
                <a:latin typeface="Baskerville Old Face" panose="02020602080505020303" pitchFamily="18" charset="0"/>
              </a:rPr>
              <a:t>Erik Erikson  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>
                <a:latin typeface="Baskerville Old Face" panose="02020602080505020303" pitchFamily="18" charset="0"/>
              </a:rPr>
              <a:t>8 stages – see handout</a:t>
            </a:r>
          </a:p>
          <a:p>
            <a:r>
              <a:rPr lang="en-US" b="1" dirty="0">
                <a:latin typeface="Baskerville Old Face" panose="02020602080505020303" pitchFamily="18" charset="0"/>
              </a:rPr>
              <a:t>Pages 100-102 –</a:t>
            </a:r>
            <a:r>
              <a:rPr lang="en-US" dirty="0">
                <a:latin typeface="Baskerville Old Face" panose="02020602080505020303" pitchFamily="18" charset="0"/>
              </a:rPr>
              <a:t> Make notes on the </a:t>
            </a:r>
            <a:r>
              <a:rPr lang="en-US" b="1" dirty="0">
                <a:latin typeface="Baskerville Old Face" panose="02020602080505020303" pitchFamily="18" charset="0"/>
              </a:rPr>
              <a:t>Importance of Identity</a:t>
            </a:r>
            <a:endParaRPr lang="en-US" dirty="0">
              <a:latin typeface="Baskerville Old Face" panose="02020602080505020303" pitchFamily="18" charset="0"/>
            </a:endParaRP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does Erikson mean when he refers to the “social clock”?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Which stage are adolescents and early adults in?  What problem do they encounter in this stage?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Discuss what Erikson feels about fidelity and true intimacy.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happens if an individual is unsuccessful at this stage?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does Erikson say about women and identity?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are Gilligan’s conclusions?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is the next stage for adults?  What are its challenges</a:t>
            </a:r>
            <a:r>
              <a:rPr lang="en-US" b="1" dirty="0">
                <a:latin typeface="Baskerville Old Face" panose="02020602080505020303" pitchFamily="18" charset="0"/>
              </a:rPr>
              <a:t>?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u="sng" dirty="0">
                <a:latin typeface="Baskerville Old Face" panose="02020602080505020303" pitchFamily="18" charset="0"/>
              </a:rPr>
              <a:t>Group 2</a:t>
            </a:r>
            <a:r>
              <a:rPr lang="en-US" b="1" dirty="0">
                <a:latin typeface="Baskerville Old Face" panose="02020602080505020303" pitchFamily="18" charset="0"/>
              </a:rPr>
              <a:t>:p.102-104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dirty="0">
                <a:latin typeface="Baskerville Old Face" panose="02020602080505020303" pitchFamily="18" charset="0"/>
              </a:rPr>
              <a:t>Klaus </a:t>
            </a:r>
            <a:r>
              <a:rPr lang="en-US" b="1" dirty="0" err="1">
                <a:latin typeface="Baskerville Old Face" panose="02020602080505020303" pitchFamily="18" charset="0"/>
              </a:rPr>
              <a:t>Riegel</a:t>
            </a:r>
            <a:r>
              <a:rPr lang="en-US" b="1" dirty="0">
                <a:latin typeface="Baskerville Old Face" panose="02020602080505020303" pitchFamily="18" charset="0"/>
              </a:rPr>
              <a:t> – Interpretation of Development </a:t>
            </a:r>
            <a:endParaRPr lang="en-US" dirty="0">
              <a:latin typeface="Baskerville Old Face" panose="02020602080505020303" pitchFamily="18" charset="0"/>
            </a:endParaRP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does </a:t>
            </a:r>
            <a:r>
              <a:rPr lang="en-US" dirty="0" err="1">
                <a:latin typeface="Baskerville Old Face" panose="02020602080505020303" pitchFamily="18" charset="0"/>
              </a:rPr>
              <a:t>Riegel</a:t>
            </a:r>
            <a:r>
              <a:rPr lang="en-US" dirty="0">
                <a:latin typeface="Baskerville Old Face" panose="02020602080505020303" pitchFamily="18" charset="0"/>
              </a:rPr>
              <a:t> suggest about our development in adulthood?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are the four interrelated internal and external dimensions of development?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When does development occur?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How is this related to systems theory?</a:t>
            </a:r>
          </a:p>
          <a:p>
            <a:r>
              <a:rPr lang="en-US" b="1" u="sng" dirty="0">
                <a:latin typeface="Baskerville Old Face" panose="02020602080505020303" pitchFamily="18" charset="0"/>
              </a:rPr>
              <a:t>Group 3</a:t>
            </a:r>
            <a:r>
              <a:rPr lang="en-US" b="1" dirty="0">
                <a:latin typeface="Baskerville Old Face" panose="02020602080505020303" pitchFamily="18" charset="0"/>
              </a:rPr>
              <a:t>: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dirty="0">
                <a:latin typeface="Baskerville Old Face" panose="02020602080505020303" pitchFamily="18" charset="0"/>
              </a:rPr>
              <a:t>Leonard </a:t>
            </a:r>
            <a:r>
              <a:rPr lang="en-US" b="1" dirty="0" err="1">
                <a:latin typeface="Baskerville Old Face" panose="02020602080505020303" pitchFamily="18" charset="0"/>
              </a:rPr>
              <a:t>Pearlins</a:t>
            </a:r>
            <a:r>
              <a:rPr lang="en-US" b="1" dirty="0">
                <a:latin typeface="Baskerville Old Face" panose="02020602080505020303" pitchFamily="18" charset="0"/>
              </a:rPr>
              <a:t>’ Theory of Psychological Distress – Page 107-108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dirty="0">
                <a:latin typeface="Baskerville Old Face" panose="02020602080505020303" pitchFamily="18" charset="0"/>
              </a:rPr>
              <a:t>1</a:t>
            </a:r>
            <a:r>
              <a:rPr lang="en-US" dirty="0">
                <a:latin typeface="Baskerville Old Face" panose="02020602080505020303" pitchFamily="18" charset="0"/>
              </a:rPr>
              <a:t>. How did </a:t>
            </a:r>
            <a:r>
              <a:rPr lang="en-US" dirty="0" err="1">
                <a:latin typeface="Baskerville Old Face" panose="02020602080505020303" pitchFamily="18" charset="0"/>
              </a:rPr>
              <a:t>Pearlin</a:t>
            </a:r>
            <a:r>
              <a:rPr lang="en-US" dirty="0">
                <a:latin typeface="Baskerville Old Face" panose="02020602080505020303" pitchFamily="18" charset="0"/>
              </a:rPr>
              <a:t> define adulthood?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2.  Name and describe the four elements that determine the path a life will take.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3.  Summarize the main points of </a:t>
            </a:r>
            <a:r>
              <a:rPr lang="en-US" dirty="0" err="1">
                <a:latin typeface="Baskerville Old Face" panose="02020602080505020303" pitchFamily="18" charset="0"/>
              </a:rPr>
              <a:t>Pearlin’s</a:t>
            </a:r>
            <a:r>
              <a:rPr lang="en-US" dirty="0">
                <a:latin typeface="Baskerville Old Face" panose="02020602080505020303" pitchFamily="18" charset="0"/>
              </a:rPr>
              <a:t> theory.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4.  What is a cohort effect?</a:t>
            </a:r>
          </a:p>
          <a:p>
            <a:r>
              <a:rPr lang="en-US" b="1" u="sng" dirty="0">
                <a:latin typeface="Baskerville Old Face" panose="02020602080505020303" pitchFamily="18" charset="0"/>
              </a:rPr>
              <a:t>Group 4: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u="sng" dirty="0">
                <a:latin typeface="Baskerville Old Face" panose="02020602080505020303" pitchFamily="18" charset="0"/>
              </a:rPr>
              <a:t/>
            </a:r>
            <a:br>
              <a:rPr lang="en-US" b="1" u="sng" dirty="0">
                <a:latin typeface="Baskerville Old Face" panose="02020602080505020303" pitchFamily="18" charset="0"/>
              </a:rPr>
            </a:br>
            <a:r>
              <a:rPr lang="en-US" b="1" dirty="0">
                <a:latin typeface="Baskerville Old Face" panose="02020602080505020303" pitchFamily="18" charset="0"/>
              </a:rPr>
              <a:t>Family Life-Cycle Framework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dirty="0">
                <a:latin typeface="Baskerville Old Face" panose="02020602080505020303" pitchFamily="18" charset="0"/>
              </a:rPr>
              <a:t>Pages 106-107</a:t>
            </a:r>
            <a:endParaRPr lang="en-US" dirty="0">
              <a:latin typeface="Baskerville Old Face" panose="02020602080505020303" pitchFamily="18" charset="0"/>
            </a:endParaRP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Briefly explain what the framework describes.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Name and describe the three tasks that young adults must master.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Discuss the importance of the family of origin.</a:t>
            </a:r>
          </a:p>
          <a:p>
            <a:r>
              <a:rPr lang="en-US" b="1" u="sng" dirty="0">
                <a:latin typeface="Baskerville Old Face" panose="02020602080505020303" pitchFamily="18" charset="0"/>
              </a:rPr>
              <a:t>Group 5: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dirty="0">
                <a:latin typeface="Baskerville Old Face" panose="02020602080505020303" pitchFamily="18" charset="0"/>
              </a:rPr>
              <a:t>Jane </a:t>
            </a:r>
            <a:r>
              <a:rPr lang="en-US" b="1" dirty="0" err="1">
                <a:latin typeface="Baskerville Old Face" panose="02020602080505020303" pitchFamily="18" charset="0"/>
              </a:rPr>
              <a:t>Loevinger’s</a:t>
            </a:r>
            <a:r>
              <a:rPr lang="en-US" b="1" dirty="0">
                <a:latin typeface="Baskerville Old Face" panose="02020602080505020303" pitchFamily="18" charset="0"/>
              </a:rPr>
              <a:t> Theory of Ego Development pages 104-105</a:t>
            </a:r>
            <a:endParaRPr lang="en-US" dirty="0">
              <a:latin typeface="Baskerville Old Face" panose="02020602080505020303" pitchFamily="18" charset="0"/>
            </a:endParaRP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Define </a:t>
            </a:r>
            <a:r>
              <a:rPr lang="en-US" b="1" dirty="0">
                <a:latin typeface="Baskerville Old Face" panose="02020602080505020303" pitchFamily="18" charset="0"/>
              </a:rPr>
              <a:t>autonomous self</a:t>
            </a:r>
            <a:r>
              <a:rPr lang="en-US" dirty="0">
                <a:latin typeface="Baskerville Old Face" panose="02020602080505020303" pitchFamily="18" charset="0"/>
              </a:rPr>
              <a:t>.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Describe the three stages.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conclusions did </a:t>
            </a:r>
            <a:r>
              <a:rPr lang="en-US" dirty="0" err="1">
                <a:latin typeface="Baskerville Old Face" panose="02020602080505020303" pitchFamily="18" charset="0"/>
              </a:rPr>
              <a:t>Loevinger’s</a:t>
            </a:r>
            <a:r>
              <a:rPr lang="en-US" dirty="0">
                <a:latin typeface="Baskerville Old Face" panose="02020602080505020303" pitchFamily="18" charset="0"/>
              </a:rPr>
              <a:t> research illustrate regarding full ego development.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 </a:t>
            </a:r>
          </a:p>
          <a:p>
            <a:r>
              <a:rPr lang="en-US" b="1" u="sng" dirty="0">
                <a:latin typeface="Baskerville Old Face" panose="02020602080505020303" pitchFamily="18" charset="0"/>
              </a:rPr>
              <a:t>Group 6</a:t>
            </a:r>
            <a:r>
              <a:rPr lang="en-US" b="1" dirty="0">
                <a:latin typeface="Baskerville Old Face" panose="02020602080505020303" pitchFamily="18" charset="0"/>
              </a:rPr>
              <a:t> – Daniel Levinson’s Theory on Seasons of Life p.108-109</a:t>
            </a:r>
            <a:endParaRPr lang="en-US" dirty="0">
              <a:latin typeface="Baskerville Old Face" panose="02020602080505020303" pitchFamily="18" charset="0"/>
            </a:endParaRP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According to Levinson, what does an individual have to do during the </a:t>
            </a:r>
            <a:r>
              <a:rPr lang="en-US" i="1" dirty="0">
                <a:latin typeface="Baskerville Old Face" panose="02020602080505020303" pitchFamily="18" charset="0"/>
              </a:rPr>
              <a:t>early adult transition</a:t>
            </a:r>
            <a:r>
              <a:rPr lang="en-US" dirty="0">
                <a:latin typeface="Baskerville Old Face" panose="02020602080505020303" pitchFamily="18" charset="0"/>
              </a:rPr>
              <a:t>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How is this theory different from the family life cycle theory?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Identify the four major tasks of this period.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is the Dream?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is the challenge for young adults?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is the </a:t>
            </a:r>
            <a:r>
              <a:rPr lang="en-US" i="1" dirty="0">
                <a:latin typeface="Baskerville Old Face" panose="02020602080505020303" pitchFamily="18" charset="0"/>
              </a:rPr>
              <a:t>age 30 transition</a:t>
            </a:r>
            <a:r>
              <a:rPr lang="en-US" dirty="0">
                <a:latin typeface="Baskerville Old Face" panose="02020602080505020303" pitchFamily="18" charset="0"/>
              </a:rPr>
              <a:t>?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 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r>
              <a:rPr lang="en-US" b="1" dirty="0" smtClean="0">
                <a:latin typeface="Baskerville Old Face" panose="02020602080505020303" pitchFamily="18" charset="0"/>
              </a:rPr>
              <a:t>Group </a:t>
            </a:r>
            <a:r>
              <a:rPr lang="en-US" b="1" dirty="0">
                <a:latin typeface="Baskerville Old Face" panose="02020602080505020303" pitchFamily="18" charset="0"/>
              </a:rPr>
              <a:t>7- Jeffrey Arnett’s Theory of Emerging Adulthood</a:t>
            </a:r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b="1" dirty="0">
                <a:latin typeface="Baskerville Old Face" panose="02020602080505020303" pitchFamily="18" charset="0"/>
              </a:rPr>
              <a:t>Pages 109-112</a:t>
            </a:r>
            <a:endParaRPr lang="en-US" dirty="0">
              <a:latin typeface="Baskerville Old Face" panose="02020602080505020303" pitchFamily="18" charset="0"/>
            </a:endParaRP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What does Arnett have to say about emerging adulthood being a distinct stage?</a:t>
            </a:r>
          </a:p>
          <a:p>
            <a:pPr lvl="0"/>
            <a:r>
              <a:rPr lang="en-US" dirty="0">
                <a:latin typeface="Baskerville Old Face" panose="02020602080505020303" pitchFamily="18" charset="0"/>
              </a:rPr>
              <a:t>Discuss the reasons Arnett outlines as to why this is a distinct stage.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What does Arnett have to say about identity</a:t>
            </a:r>
          </a:p>
          <a:p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Bookman Old Style" panose="02050604050505020204" pitchFamily="18" charset="0"/>
              </a:rPr>
              <a:t>What is an adult?</a:t>
            </a:r>
            <a:r>
              <a:rPr lang="en-CA" sz="3200" dirty="0" smtClean="0">
                <a:latin typeface="Bookman Old Style" panose="02050604050505020204" pitchFamily="18" charset="0"/>
              </a:rPr>
              <a:t/>
            </a:r>
            <a:br>
              <a:rPr lang="en-CA" sz="3200" dirty="0" smtClean="0">
                <a:latin typeface="Bookman Old Style" panose="02050604050505020204" pitchFamily="18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endParaRPr lang="en-CA" sz="2000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The period in your life that follows childhood and adolescence and lasts until death</a:t>
            </a:r>
            <a:endParaRPr lang="en-CA" sz="2000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In research, the boundaries of youth are widely accepted as </a:t>
            </a:r>
            <a:r>
              <a:rPr lang="en-US" b="1" dirty="0" smtClean="0">
                <a:latin typeface="Bookman Old Style" panose="02050604050505020204" pitchFamily="18" charset="0"/>
              </a:rPr>
              <a:t>15-34 years</a:t>
            </a:r>
            <a:r>
              <a:rPr lang="en-US" dirty="0" smtClean="0">
                <a:latin typeface="Bookman Old Style" panose="02050604050505020204" pitchFamily="18" charset="0"/>
              </a:rPr>
              <a:t> (many feel they are adults by their late twenties)</a:t>
            </a:r>
            <a:endParaRPr lang="en-CA" sz="2000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We put a lot of value on our age # (legally)</a:t>
            </a:r>
            <a:endParaRPr lang="en-CA" sz="2000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Can you just look at biological age?</a:t>
            </a:r>
            <a:endParaRPr lang="en-CA" sz="2000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Do you not also need to look at physical or emotional development?</a:t>
            </a:r>
            <a:endParaRPr lang="en-CA" sz="2000" dirty="0" smtClean="0">
              <a:latin typeface="Bookman Old Style" panose="02050604050505020204" pitchFamily="18" charset="0"/>
            </a:endParaRPr>
          </a:p>
          <a:p>
            <a:pPr lvl="0"/>
            <a:r>
              <a:rPr lang="en-US" dirty="0" smtClean="0">
                <a:latin typeface="Bookman Old Style" panose="02050604050505020204" pitchFamily="18" charset="0"/>
              </a:rPr>
              <a:t>How successful will the transition to Young Adulthood be?</a:t>
            </a:r>
            <a:endParaRPr lang="en-CA" sz="2000" dirty="0" smtClean="0">
              <a:latin typeface="Bookman Old Style" panose="02050604050505020204" pitchFamily="18" charset="0"/>
            </a:endParaRP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036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Socialization for Adulthood</a:t>
            </a:r>
            <a:r>
              <a:rPr lang="en-CA" sz="3600" dirty="0">
                <a:latin typeface="Bookman Old Style" panose="02050604050505020204" pitchFamily="18" charset="0"/>
              </a:rPr>
              <a:t/>
            </a:r>
            <a:br>
              <a:rPr lang="en-CA" sz="3600" dirty="0">
                <a:latin typeface="Bookman Old Style" panose="02050604050505020204" pitchFamily="18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Resocialization</a:t>
            </a:r>
            <a:r>
              <a:rPr lang="en-US" dirty="0">
                <a:latin typeface="Bookman Old Style" panose="02050604050505020204" pitchFamily="18" charset="0"/>
              </a:rPr>
              <a:t>: Discarding old </a:t>
            </a:r>
            <a:r>
              <a:rPr lang="en-US" dirty="0" err="1">
                <a:latin typeface="Bookman Old Style" panose="02050604050505020204" pitchFamily="18" charset="0"/>
              </a:rPr>
              <a:t>behaviours</a:t>
            </a:r>
            <a:r>
              <a:rPr lang="en-US" dirty="0">
                <a:latin typeface="Bookman Old Style" panose="02050604050505020204" pitchFamily="18" charset="0"/>
              </a:rPr>
              <a:t> in </a:t>
            </a:r>
            <a:r>
              <a:rPr lang="en-US" dirty="0" err="1">
                <a:latin typeface="Bookman Old Style" panose="02050604050505020204" pitchFamily="18" charset="0"/>
              </a:rPr>
              <a:t>favour</a:t>
            </a:r>
            <a:r>
              <a:rPr lang="en-US" dirty="0">
                <a:latin typeface="Bookman Old Style" panose="02050604050505020204" pitchFamily="18" charset="0"/>
              </a:rPr>
              <a:t> of more socially appropriate </a:t>
            </a:r>
            <a:r>
              <a:rPr lang="en-US" dirty="0" err="1">
                <a:latin typeface="Bookman Old Style" panose="02050604050505020204" pitchFamily="18" charset="0"/>
              </a:rPr>
              <a:t>behaviour</a:t>
            </a:r>
            <a:r>
              <a:rPr lang="en-US" dirty="0">
                <a:latin typeface="Bookman Old Style" panose="02050604050505020204" pitchFamily="18" charset="0"/>
              </a:rPr>
              <a:t>. Ex. Prison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 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Anticipatory Socialization</a:t>
            </a:r>
            <a:r>
              <a:rPr lang="en-US" dirty="0">
                <a:latin typeface="Bookman Old Style" panose="02050604050505020204" pitchFamily="18" charset="0"/>
              </a:rPr>
              <a:t>: Practicing roles before taking them on full time ex. Co-op, part-time work, volunteering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I</a:t>
            </a:r>
            <a:r>
              <a:rPr lang="en-US" b="1" dirty="0" smtClean="0">
                <a:latin typeface="Bookman Old Style" panose="02050604050505020204" pitchFamily="18" charset="0"/>
              </a:rPr>
              <a:t>dentity </a:t>
            </a:r>
            <a:r>
              <a:rPr lang="en-US" b="1" dirty="0">
                <a:latin typeface="Bookman Old Style" panose="02050604050505020204" pitchFamily="18" charset="0"/>
              </a:rPr>
              <a:t>and Self-Esteem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Cooley’s looking glass theory</a:t>
            </a:r>
            <a:r>
              <a:rPr lang="en-US" dirty="0">
                <a:latin typeface="Bookman Old Style" panose="02050604050505020204" pitchFamily="18" charset="0"/>
              </a:rPr>
              <a:t>: you form an opinion of yourself as a result of how others see you.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Identity develops as a result of interpretation of experiences</a:t>
            </a:r>
            <a:endParaRPr lang="en-CA" sz="2400" dirty="0">
              <a:latin typeface="Bookman Old Style" panose="02050604050505020204" pitchFamily="18" charset="0"/>
            </a:endParaRPr>
          </a:p>
          <a:p>
            <a:endParaRPr lang="en-CA" sz="2400" dirty="0">
              <a:latin typeface="Bookman Old Style" panose="02050604050505020204" pitchFamily="18" charset="0"/>
            </a:endParaRPr>
          </a:p>
          <a:p>
            <a:endParaRPr lang="en-C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0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Family and Socialization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91% of adolescents identified “the way you were brought up” as the most important influence on </a:t>
            </a:r>
            <a:r>
              <a:rPr lang="en-US" dirty="0" err="1">
                <a:latin typeface="Bookman Old Style" panose="02050604050505020204" pitchFamily="18" charset="0"/>
              </a:rPr>
              <a:t>behaviour</a:t>
            </a:r>
            <a:r>
              <a:rPr lang="en-US" dirty="0">
                <a:latin typeface="Bookman Old Style" panose="02050604050505020204" pitchFamily="18" charset="0"/>
              </a:rPr>
              <a:t>.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The amount of independence given to adolescents is determined by how much control parents have over own lives.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 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School and Socialization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Develop competence – sense of being capable of doing worth while things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2 sets of feedback – teachers and peers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wider variety of role models helps adolescent to develop own identity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Preparing for an Occupation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90% of adults say work is the major source of self-esteem (1996)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(earnings, time, challenges, peers)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only 37% of YA report being very satisfied with their job.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Because choice is now involved – transition is complex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80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Family:</a:t>
            </a:r>
            <a:r>
              <a:rPr lang="en-US" dirty="0">
                <a:latin typeface="Bookman Old Style" panose="02050604050505020204" pitchFamily="18" charset="0"/>
              </a:rPr>
              <a:t> intellectual potential</a:t>
            </a:r>
            <a:endParaRPr lang="en-CA" sz="2400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	Social attitudes and skills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School</a:t>
            </a:r>
            <a:r>
              <a:rPr lang="en-US" dirty="0">
                <a:latin typeface="Bookman Old Style" panose="02050604050505020204" pitchFamily="18" charset="0"/>
              </a:rPr>
              <a:t>: opportunity for anticipatory </a:t>
            </a:r>
            <a:r>
              <a:rPr lang="en-US" dirty="0" err="1">
                <a:latin typeface="Bookman Old Style" panose="02050604050505020204" pitchFamily="18" charset="0"/>
              </a:rPr>
              <a:t>soc.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Society</a:t>
            </a:r>
            <a:r>
              <a:rPr lang="en-US" dirty="0">
                <a:latin typeface="Bookman Old Style" panose="02050604050505020204" pitchFamily="18" charset="0"/>
              </a:rPr>
              <a:t>:  job opportunities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 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Role of Family in Preparing for Occupation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Basic attitudes and values, not skills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Family tasks allow experience of intrinsic reward for job well done.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 </a:t>
            </a:r>
            <a:endParaRPr lang="en-CA" sz="2400" dirty="0">
              <a:latin typeface="Bookman Old Style" panose="020506040505050202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059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55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Discipline </a:t>
            </a:r>
            <a:r>
              <a:rPr lang="en-US" b="1" dirty="0">
                <a:latin typeface="Bookman Old Style" panose="02050604050505020204" pitchFamily="18" charset="0"/>
              </a:rPr>
              <a:t>Styles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Authoritative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High expectations and allow kids to make own decisions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Discipline by discussion and responsibility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Authoritarian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Parents dictate </a:t>
            </a:r>
            <a:r>
              <a:rPr lang="en-US" dirty="0" err="1">
                <a:latin typeface="Bookman Old Style" panose="02050604050505020204" pitchFamily="18" charset="0"/>
              </a:rPr>
              <a:t>behaviour</a:t>
            </a:r>
            <a:r>
              <a:rPr lang="en-US" dirty="0">
                <a:latin typeface="Bookman Old Style" panose="02050604050505020204" pitchFamily="18" charset="0"/>
              </a:rPr>
              <a:t> and use rewards or punishments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Authority-less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Few expectations, rewards or punishments</a:t>
            </a:r>
            <a:endParaRPr lang="en-CA" sz="2400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*Authoritative parenting prepares individuals best for an occupation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 </a:t>
            </a:r>
            <a:endParaRPr lang="en-CA" sz="2400" dirty="0">
              <a:latin typeface="Bookman Old Style" panose="020506040505050202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58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Role of School in Preparing for Occupation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Aids in making choices by providing opportunities for anticipatory socialization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0"/>
            <a:r>
              <a:rPr lang="en-US" dirty="0">
                <a:latin typeface="Bookman Old Style" panose="02050604050505020204" pitchFamily="18" charset="0"/>
              </a:rPr>
              <a:t>Most students have unrealistic expectations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3"/>
            <a:r>
              <a:rPr lang="en-US" dirty="0">
                <a:latin typeface="Bookman Old Style" panose="02050604050505020204" pitchFamily="18" charset="0"/>
              </a:rPr>
              <a:t>Narrow range (doctor, teacher, lawyer, actor, athlete)</a:t>
            </a:r>
            <a:endParaRPr lang="en-CA" sz="1600" dirty="0">
              <a:latin typeface="Bookman Old Style" panose="02050604050505020204" pitchFamily="18" charset="0"/>
            </a:endParaRPr>
          </a:p>
          <a:p>
            <a:pPr lvl="3"/>
            <a:r>
              <a:rPr lang="en-US" dirty="0">
                <a:latin typeface="Bookman Old Style" panose="02050604050505020204" pitchFamily="18" charset="0"/>
              </a:rPr>
              <a:t>Most students  didn’t know what training was required</a:t>
            </a:r>
            <a:endParaRPr lang="en-CA" sz="1600" dirty="0">
              <a:latin typeface="Bookman Old Style" panose="02050604050505020204" pitchFamily="18" charset="0"/>
            </a:endParaRPr>
          </a:p>
          <a:p>
            <a:r>
              <a:rPr lang="en-US" b="1" dirty="0">
                <a:latin typeface="Bookman Old Style" panose="02050604050505020204" pitchFamily="18" charset="0"/>
              </a:rPr>
              <a:t>Working Part-Time</a:t>
            </a:r>
            <a:endParaRPr lang="en-CA" sz="2400" dirty="0">
              <a:latin typeface="Bookman Old Style" panose="02050604050505020204" pitchFamily="18" charset="0"/>
            </a:endParaRPr>
          </a:p>
          <a:p>
            <a:pPr lvl="3"/>
            <a:r>
              <a:rPr lang="en-US" dirty="0">
                <a:latin typeface="Bookman Old Style" panose="02050604050505020204" pitchFamily="18" charset="0"/>
              </a:rPr>
              <a:t>Most students appear to be motivated by extrinsic rewards ex. Money</a:t>
            </a:r>
            <a:endParaRPr lang="en-CA" sz="1600" dirty="0">
              <a:latin typeface="Bookman Old Style" panose="02050604050505020204" pitchFamily="18" charset="0"/>
            </a:endParaRPr>
          </a:p>
          <a:p>
            <a:pPr lvl="3"/>
            <a:r>
              <a:rPr lang="en-US" dirty="0">
                <a:latin typeface="Bookman Old Style" panose="02050604050505020204" pitchFamily="18" charset="0"/>
              </a:rPr>
              <a:t>But most report that autonomy and the social culture of work (intrinsic rewards) are actually more important. (1996 study)</a:t>
            </a:r>
            <a:endParaRPr lang="en-CA" sz="1600" dirty="0">
              <a:latin typeface="Bookman Old Style" panose="020506040505050202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607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The Value of Education</a:t>
            </a:r>
            <a:r>
              <a:rPr lang="en-CA" dirty="0">
                <a:latin typeface="Bookman Old Style" panose="02050604050505020204" pitchFamily="18" charset="0"/>
              </a:rPr>
              <a:t/>
            </a:r>
            <a:br>
              <a:rPr lang="en-CA" dirty="0">
                <a:latin typeface="Bookman Old Style" panose="02050604050505020204" pitchFamily="18" charset="0"/>
              </a:rPr>
            </a:br>
            <a:r>
              <a:rPr lang="en-US" b="1" dirty="0">
                <a:latin typeface="Bookman Old Style" panose="02050604050505020204" pitchFamily="18" charset="0"/>
              </a:rPr>
              <a:t> </a:t>
            </a:r>
            <a:r>
              <a:rPr lang="en-CA" dirty="0">
                <a:latin typeface="Bookman Old Style" panose="02050604050505020204" pitchFamily="18" charset="0"/>
              </a:rPr>
              <a:t/>
            </a:r>
            <a:br>
              <a:rPr lang="en-CA" dirty="0">
                <a:latin typeface="Bookman Old Style" panose="02050604050505020204" pitchFamily="18" charset="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 </a:t>
            </a:r>
            <a:endParaRPr lang="en-CA" dirty="0">
              <a:latin typeface="Bookman Old Style" panose="02050604050505020204" pitchFamily="18" charset="0"/>
            </a:endParaRPr>
          </a:p>
          <a:p>
            <a:pPr lvl="0"/>
            <a:r>
              <a:rPr lang="en-US" sz="3400" dirty="0">
                <a:latin typeface="Bookman Old Style" panose="02050604050505020204" pitchFamily="18" charset="0"/>
              </a:rPr>
              <a:t>Most Canadians believe that the best way to prepare for a career is through formal post secondary education.</a:t>
            </a:r>
            <a:endParaRPr lang="en-CA" sz="3400" dirty="0">
              <a:latin typeface="Bookman Old Style" panose="02050604050505020204" pitchFamily="18" charset="0"/>
            </a:endParaRPr>
          </a:p>
          <a:p>
            <a:pPr lvl="0"/>
            <a:r>
              <a:rPr lang="en-US" sz="3400" dirty="0">
                <a:latin typeface="Bookman Old Style" panose="02050604050505020204" pitchFamily="18" charset="0"/>
              </a:rPr>
              <a:t>Most jobs require higher levels of education and technical ability</a:t>
            </a:r>
            <a:endParaRPr lang="en-CA" sz="3400" dirty="0">
              <a:latin typeface="Bookman Old Style" panose="02050604050505020204" pitchFamily="18" charset="0"/>
            </a:endParaRPr>
          </a:p>
          <a:p>
            <a:pPr lvl="0"/>
            <a:r>
              <a:rPr lang="en-US" sz="3400" dirty="0">
                <a:latin typeface="Bookman Old Style" panose="02050604050505020204" pitchFamily="18" charset="0"/>
              </a:rPr>
              <a:t>1990: # of jobs requiring university or post sec. diploma went up by 1.3 million</a:t>
            </a:r>
            <a:endParaRPr lang="en-CA" sz="3400" dirty="0">
              <a:latin typeface="Bookman Old Style" panose="02050604050505020204" pitchFamily="18" charset="0"/>
            </a:endParaRPr>
          </a:p>
          <a:p>
            <a:pPr lvl="0"/>
            <a:r>
              <a:rPr lang="en-US" sz="3400" dirty="0">
                <a:latin typeface="Bookman Old Style" panose="02050604050505020204" pitchFamily="18" charset="0"/>
              </a:rPr>
              <a:t>total # of jobs available for people with less learning went down 800 000</a:t>
            </a:r>
            <a:endParaRPr lang="en-CA" sz="3400" dirty="0">
              <a:latin typeface="Bookman Old Style" panose="02050604050505020204" pitchFamily="18" charset="0"/>
            </a:endParaRPr>
          </a:p>
          <a:p>
            <a:pPr lvl="0"/>
            <a:r>
              <a:rPr lang="en-US" sz="3400" dirty="0">
                <a:latin typeface="Bookman Old Style" panose="02050604050505020204" pitchFamily="18" charset="0"/>
              </a:rPr>
              <a:t>therefore, more learning = better chances at a good job</a:t>
            </a:r>
            <a:endParaRPr lang="en-CA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400" b="1" dirty="0" err="1">
                <a:latin typeface="Bookman Old Style" panose="02050604050505020204" pitchFamily="18" charset="0"/>
              </a:rPr>
              <a:t>Credentialism</a:t>
            </a:r>
            <a:r>
              <a:rPr lang="en-US" sz="3400" b="1" dirty="0">
                <a:latin typeface="Bookman Old Style" panose="02050604050505020204" pitchFamily="18" charset="0"/>
              </a:rPr>
              <a:t>:  the trend in Canada for education to be valued as qualifications for jobs rather than for the knowledge and skills it provides.</a:t>
            </a:r>
            <a:endParaRPr lang="en-CA" sz="3400" dirty="0">
              <a:latin typeface="Bookman Old Style" panose="02050604050505020204" pitchFamily="18" charset="0"/>
            </a:endParaRPr>
          </a:p>
          <a:p>
            <a:r>
              <a:rPr lang="en-US" sz="3400" dirty="0">
                <a:latin typeface="Bookman Old Style" panose="02050604050505020204" pitchFamily="18" charset="0"/>
              </a:rPr>
              <a:t>Ex.  Not hired for ability to file, organize, abstract thinking, </a:t>
            </a:r>
            <a:r>
              <a:rPr lang="en-US" sz="3400" dirty="0" err="1">
                <a:latin typeface="Bookman Old Style" panose="02050604050505020204" pitchFamily="18" charset="0"/>
              </a:rPr>
              <a:t>etc</a:t>
            </a:r>
            <a:r>
              <a:rPr lang="en-US" sz="3400" dirty="0">
                <a:latin typeface="Bookman Old Style" panose="02050604050505020204" pitchFamily="18" charset="0"/>
              </a:rPr>
              <a:t>, hired for B.A.</a:t>
            </a:r>
            <a:endParaRPr lang="en-CA" sz="3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C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4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1353</Words>
  <Application>Microsoft Office PowerPoint</Application>
  <PresentationFormat>On-screen Show (4:3)</PresentationFormat>
  <Paragraphs>221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Unit 2: Between Families: The Young Adult</vt:lpstr>
      <vt:lpstr>PowerPoint Presentation</vt:lpstr>
      <vt:lpstr>What is an adult? </vt:lpstr>
      <vt:lpstr>Socialization for Adulthood </vt:lpstr>
      <vt:lpstr>PowerPoint Presentation</vt:lpstr>
      <vt:lpstr>PowerPoint Presentation</vt:lpstr>
      <vt:lpstr>PowerPoint Presentation</vt:lpstr>
      <vt:lpstr>PowerPoint Presentation</vt:lpstr>
      <vt:lpstr>The Value of Education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Decision to Leave Home</vt:lpstr>
      <vt:lpstr>Letting Go is Hard to Do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Between Families: The Young Adult</dc:title>
  <dc:creator>Lynn Glover</dc:creator>
  <cp:lastModifiedBy>Lynn Glover</cp:lastModifiedBy>
  <cp:revision>14</cp:revision>
  <dcterms:created xsi:type="dcterms:W3CDTF">2016-01-12T20:18:01Z</dcterms:created>
  <dcterms:modified xsi:type="dcterms:W3CDTF">2016-02-25T18:31:32Z</dcterms:modified>
</cp:coreProperties>
</file>