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sldIdLst>
    <p:sldId id="256" r:id="rId2"/>
    <p:sldId id="257" r:id="rId3"/>
    <p:sldId id="258" r:id="rId4"/>
    <p:sldId id="259" r:id="rId5"/>
    <p:sldId id="260" r:id="rId6"/>
    <p:sldId id="261" r:id="rId7"/>
    <p:sldId id="266" r:id="rId8"/>
    <p:sldId id="265" r:id="rId9"/>
    <p:sldId id="267" r:id="rId10"/>
    <p:sldId id="262" r:id="rId11"/>
    <p:sldId id="263" r:id="rId12"/>
    <p:sldId id="264" r:id="rId13"/>
    <p:sldId id="282" r:id="rId14"/>
    <p:sldId id="268" r:id="rId15"/>
    <p:sldId id="270" r:id="rId16"/>
    <p:sldId id="271" r:id="rId17"/>
    <p:sldId id="269" r:id="rId18"/>
    <p:sldId id="272" r:id="rId19"/>
    <p:sldId id="276" r:id="rId20"/>
    <p:sldId id="273" r:id="rId21"/>
    <p:sldId id="278" r:id="rId22"/>
    <p:sldId id="277" r:id="rId23"/>
    <p:sldId id="274" r:id="rId24"/>
    <p:sldId id="279" r:id="rId25"/>
    <p:sldId id="275" r:id="rId26"/>
    <p:sldId id="280" r:id="rId27"/>
    <p:sldId id="283" r:id="rId28"/>
    <p:sldId id="292" r:id="rId29"/>
    <p:sldId id="290" r:id="rId30"/>
    <p:sldId id="296" r:id="rId31"/>
    <p:sldId id="284" r:id="rId32"/>
    <p:sldId id="297" r:id="rId33"/>
    <p:sldId id="293" r:id="rId34"/>
    <p:sldId id="298" r:id="rId35"/>
    <p:sldId id="285" r:id="rId36"/>
    <p:sldId id="299" r:id="rId37"/>
    <p:sldId id="291" r:id="rId38"/>
    <p:sldId id="300" r:id="rId39"/>
    <p:sldId id="286" r:id="rId40"/>
    <p:sldId id="294" r:id="rId41"/>
    <p:sldId id="287" r:id="rId42"/>
    <p:sldId id="288" r:id="rId43"/>
    <p:sldId id="289" r:id="rId44"/>
    <p:sldId id="295" r:id="rId45"/>
    <p:sldId id="301" r:id="rId46"/>
    <p:sldId id="302" r:id="rId47"/>
    <p:sldId id="303" r:id="rId48"/>
    <p:sldId id="314" r:id="rId49"/>
    <p:sldId id="304" r:id="rId50"/>
    <p:sldId id="306" r:id="rId51"/>
    <p:sldId id="307" r:id="rId52"/>
    <p:sldId id="308" r:id="rId53"/>
    <p:sldId id="305" r:id="rId54"/>
    <p:sldId id="309" r:id="rId55"/>
    <p:sldId id="310" r:id="rId56"/>
    <p:sldId id="311" r:id="rId57"/>
    <p:sldId id="312" r:id="rId58"/>
    <p:sldId id="313" r:id="rId59"/>
    <p:sldId id="315" r:id="rId60"/>
    <p:sldId id="316" r:id="rId61"/>
    <p:sldId id="317" r:id="rId62"/>
    <p:sldId id="318" r:id="rId63"/>
    <p:sldId id="319" r:id="rId64"/>
    <p:sldId id="321" r:id="rId65"/>
    <p:sldId id="322" r:id="rId66"/>
    <p:sldId id="327" r:id="rId67"/>
    <p:sldId id="323" r:id="rId68"/>
    <p:sldId id="326" r:id="rId69"/>
    <p:sldId id="324" r:id="rId70"/>
    <p:sldId id="325" r:id="rId7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482" y="-4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29D9610-73A0-42E7-8E6D-424453C9AE3F}" type="datetimeFigureOut">
              <a:rPr lang="en-US"/>
              <a:pPr>
                <a:defRPr/>
              </a:pPr>
              <a:t>4/18/2016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D93BFA2A-72BA-4B43-8D2E-828F50C80BF8}" type="slidenum">
              <a:rPr lang="en-US"/>
              <a:pPr>
                <a:defRPr/>
              </a:pPr>
              <a:t>‹#›</a:t>
            </a:fld>
            <a:endParaRPr lang="en-US"/>
          </a:p>
        </p:txBody>
      </p:sp>
    </p:spTree>
    <p:extLst>
      <p:ext uri="{BB962C8B-B14F-4D97-AF65-F5344CB8AC3E}">
        <p14:creationId xmlns:p14="http://schemas.microsoft.com/office/powerpoint/2010/main" val="9625889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9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EFC1531-DF22-404E-9A90-E32204874A6C}" type="slidenum">
              <a:rPr lang="en-US">
                <a:cs typeface="Arial" charset="0"/>
              </a:rPr>
              <a:pPr fontAlgn="base">
                <a:spcBef>
                  <a:spcPct val="0"/>
                </a:spcBef>
                <a:spcAft>
                  <a:spcPct val="0"/>
                </a:spcAft>
              </a:pPr>
              <a:t>39</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E27ABA0-7044-4759-AEC1-2B6B35BB7058}" type="datetimeFigureOut">
              <a:rPr lang="en-US"/>
              <a:pPr>
                <a:defRPr/>
              </a:pPr>
              <a:t>4/18/2016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D47786-31B4-4671-9E48-2E6915173B1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55820C6-B9D9-4EF0-B591-E8A6DB3BC82F}" type="datetimeFigureOut">
              <a:rPr lang="en-US"/>
              <a:pPr>
                <a:defRPr/>
              </a:pPr>
              <a:t>4/18/2016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FCD8E9-845D-4FAB-AAEA-BB6D3453CDF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0B00EC9-C6CF-4B79-A085-B1E304F99406}" type="datetimeFigureOut">
              <a:rPr lang="en-US"/>
              <a:pPr>
                <a:defRPr/>
              </a:pPr>
              <a:t>4/18/2016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01B02B-97E2-4E56-8DD1-8C7BD342BAF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82245F-F3C1-461F-AB21-51C7CC18D50B}" type="datetimeFigureOut">
              <a:rPr lang="en-US"/>
              <a:pPr>
                <a:defRPr/>
              </a:pPr>
              <a:t>4/18/2016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6A70F9-7944-4DD9-BE10-D002DB82EDB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69201CA-34D3-4891-B95A-94E44552B0DA}" type="datetimeFigureOut">
              <a:rPr lang="en-US"/>
              <a:pPr>
                <a:defRPr/>
              </a:pPr>
              <a:t>4/18/2016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08D4AC6-11D8-4F07-8E1C-14474998A35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B388BC1-B3E3-4733-89C9-01068D8FAE42}" type="datetimeFigureOut">
              <a:rPr lang="en-US"/>
              <a:pPr>
                <a:defRPr/>
              </a:pPr>
              <a:t>4/18/2016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E6553FD-CD96-4125-8904-6A8A52A4949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201B324-FCCE-4981-8E0D-3A426F842E07}" type="datetimeFigureOut">
              <a:rPr lang="en-US"/>
              <a:pPr>
                <a:defRPr/>
              </a:pPr>
              <a:t>4/18/2016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56CE662-B75F-4C03-A6D1-3E6CB59D312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B8EAD42-DEB2-4D98-A5AB-3D285759405B}" type="datetimeFigureOut">
              <a:rPr lang="en-US"/>
              <a:pPr>
                <a:defRPr/>
              </a:pPr>
              <a:t>4/18/2016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B67C603-1C11-4231-810D-252344D0AAB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AB95310-A4A2-4D76-B0E7-98C41E68C696}" type="datetimeFigureOut">
              <a:rPr lang="en-US"/>
              <a:pPr>
                <a:defRPr/>
              </a:pPr>
              <a:t>4/18/2016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35C1C8A-1FAB-41C1-8DD4-522725159ED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292EF70-6E28-4BBD-8408-EA6244FF700A}" type="datetimeFigureOut">
              <a:rPr lang="en-US"/>
              <a:pPr>
                <a:defRPr/>
              </a:pPr>
              <a:t>4/18/2016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E2C516D-A8F1-48FB-B330-AA502508A48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AB844E6-A42B-4BDE-9A0B-6196F50E869C}" type="datetimeFigureOut">
              <a:rPr lang="en-US"/>
              <a:pPr>
                <a:defRPr/>
              </a:pPr>
              <a:t>4/18/2016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B6B238A-8DEC-4A67-8309-B721181CAAB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BEAC7"/>
            </a:gs>
            <a:gs pos="36000">
              <a:srgbClr val="FAC77D"/>
            </a:gs>
            <a:gs pos="61000">
              <a:srgbClr val="FBA97D"/>
            </a:gs>
            <a:gs pos="87000">
              <a:srgbClr val="FBD49C"/>
            </a:gs>
            <a:gs pos="100000">
              <a:srgbClr val="FEE7F2"/>
            </a:gs>
          </a:gsLst>
          <a:lin ang="5400000"/>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27D91EE5-F27A-4A46-A557-F9D212A23128}" type="datetimeFigureOut">
              <a:rPr lang="en-US"/>
              <a:pPr>
                <a:defRPr/>
              </a:pPr>
              <a:t>4/18/2016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477E56F-63FF-4E2F-A61D-1FB3E66FCBF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bryEhwNN6o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youtube.com/watch?v=U4FTBKpxw1U" TargetMode="External"/><Relationship Id="rId2" Type="http://schemas.openxmlformats.org/officeDocument/2006/relationships/hyperlink" Target="http://www.5lovelanguages.com/"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youtube.com/watch?v=h-rJbCisU4E"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470025"/>
          </a:xfrm>
        </p:spPr>
        <p:txBody>
          <a:bodyPr/>
          <a:lstStyle/>
          <a:p>
            <a:r>
              <a:rPr lang="en-US" sz="9600" b="1" dirty="0" smtClean="0">
                <a:solidFill>
                  <a:srgbClr val="FF0000"/>
                </a:solidFill>
                <a:latin typeface="Edwardian Script ITC"/>
              </a:rPr>
              <a:t>Unit 3</a:t>
            </a:r>
          </a:p>
        </p:txBody>
      </p:sp>
      <p:sp>
        <p:nvSpPr>
          <p:cNvPr id="3" name="Subtitle 2"/>
          <p:cNvSpPr>
            <a:spLocks noGrp="1"/>
          </p:cNvSpPr>
          <p:nvPr>
            <p:ph type="subTitle" idx="1"/>
          </p:nvPr>
        </p:nvSpPr>
        <p:spPr>
          <a:xfrm>
            <a:off x="609600" y="2819400"/>
            <a:ext cx="7848600" cy="2286000"/>
          </a:xfrm>
        </p:spPr>
        <p:txBody>
          <a:bodyPr/>
          <a:lstStyle/>
          <a:p>
            <a:r>
              <a:rPr lang="en-US" sz="8000" b="1" smtClean="0">
                <a:solidFill>
                  <a:srgbClr val="FF0000"/>
                </a:solidFill>
                <a:latin typeface="Edwardian Script ITC"/>
              </a:rPr>
              <a:t>Couples and Relationships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txBody>
          <a:bodyPr rtlCol="0">
            <a:normAutofit fontScale="70000" lnSpcReduction="20000"/>
          </a:bodyPr>
          <a:lstStyle/>
          <a:p>
            <a:pPr marL="0" indent="0" fontAlgn="auto">
              <a:spcAft>
                <a:spcPts val="0"/>
              </a:spcAft>
              <a:buFont typeface="Arial" panose="020B0604020202020204" pitchFamily="34" charset="0"/>
              <a:buNone/>
              <a:defRPr/>
            </a:pPr>
            <a:r>
              <a:rPr lang="en-US" b="1" dirty="0" smtClean="0">
                <a:latin typeface="Bookman Old Style" panose="02050604050505020204" pitchFamily="18" charset="0"/>
              </a:rPr>
              <a:t>Name two traits associated universally with male desirability</a:t>
            </a:r>
            <a:r>
              <a:rPr lang="en-US" dirty="0" smtClean="0">
                <a:latin typeface="Bookman Old Style" panose="02050604050505020204" pitchFamily="18" charset="0"/>
              </a:rPr>
              <a:t>.</a:t>
            </a: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Less testosterone</a:t>
            </a: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Ability to acquire resources (job, education, status)</a:t>
            </a:r>
          </a:p>
          <a:p>
            <a:pPr marL="0" indent="0" fontAlgn="auto">
              <a:spcAft>
                <a:spcPts val="0"/>
              </a:spcAft>
              <a:buFont typeface="Arial" panose="020B0604020202020204" pitchFamily="34" charset="0"/>
              <a:buNone/>
              <a:defRPr/>
            </a:pPr>
            <a:r>
              <a:rPr lang="en-US" b="1" dirty="0" smtClean="0">
                <a:latin typeface="Bookman Old Style" panose="02050604050505020204" pitchFamily="18" charset="0"/>
              </a:rPr>
              <a:t>Name 2 different ways men and women draw attention to themselves</a:t>
            </a:r>
            <a:r>
              <a:rPr lang="en-US" dirty="0" smtClean="0">
                <a:latin typeface="Bookman Old Style" panose="02050604050505020204" pitchFamily="18" charset="0"/>
              </a:rPr>
              <a:t>.</a:t>
            </a: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Men: loud laugh, physically take up territory</a:t>
            </a: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Women: noisy heels, eye flutter, hair toss, coy</a:t>
            </a:r>
          </a:p>
          <a:p>
            <a:pPr fontAlgn="auto">
              <a:spcAft>
                <a:spcPts val="0"/>
              </a:spcAft>
              <a:buFont typeface="Arial" panose="020B0604020202020204" pitchFamily="34" charset="0"/>
              <a:buBlip>
                <a:blip r:embed="rId2"/>
              </a:buBlip>
              <a:defRPr/>
            </a:pPr>
            <a:r>
              <a:rPr lang="en-US" dirty="0" err="1" smtClean="0">
                <a:latin typeface="Bookman Old Style" panose="02050604050505020204" pitchFamily="18" charset="0"/>
              </a:rPr>
              <a:t>Copulatory</a:t>
            </a:r>
            <a:r>
              <a:rPr lang="en-US" dirty="0" smtClean="0">
                <a:latin typeface="Bookman Old Style" panose="02050604050505020204" pitchFamily="18" charset="0"/>
              </a:rPr>
              <a:t> gaze (lasts 2-3 seconds)</a:t>
            </a:r>
          </a:p>
          <a:p>
            <a:pPr marL="0" indent="0" fontAlgn="auto">
              <a:spcAft>
                <a:spcPts val="0"/>
              </a:spcAft>
              <a:buFont typeface="Arial" panose="020B0604020202020204" pitchFamily="34" charset="0"/>
              <a:buNone/>
              <a:defRPr/>
            </a:pPr>
            <a:r>
              <a:rPr lang="en-US" b="1" dirty="0" smtClean="0">
                <a:latin typeface="Bookman Old Style" panose="02050604050505020204" pitchFamily="18" charset="0"/>
              </a:rPr>
              <a:t>After drawing attention to themselves, what are the next 3 steps in courtship?</a:t>
            </a:r>
            <a:endParaRPr lang="en-US" dirty="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ease of conversation</a:t>
            </a: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Touch</a:t>
            </a:r>
            <a:endParaRPr lang="en-US" dirty="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body synchrony (dancing)</a:t>
            </a:r>
          </a:p>
          <a:p>
            <a:pPr marL="0" indent="0" fontAlgn="auto">
              <a:spcAft>
                <a:spcPts val="0"/>
              </a:spcAft>
              <a:buFont typeface="Arial" panose="020B0604020202020204" pitchFamily="34" charset="0"/>
              <a:buNone/>
              <a:defRPr/>
            </a:pPr>
            <a:r>
              <a:rPr lang="en-US" b="1" dirty="0" smtClean="0">
                <a:latin typeface="Bookman Old Style" panose="02050604050505020204" pitchFamily="18" charset="0"/>
              </a:rPr>
              <a:t>Love Notion #9</a:t>
            </a:r>
            <a:endParaRPr lang="en-US" dirty="0" smtClean="0">
              <a:latin typeface="Bookman Old Style" panose="02050604050505020204" pitchFamily="18" charset="0"/>
            </a:endParaRPr>
          </a:p>
          <a:p>
            <a:pPr marL="0" indent="0" fontAlgn="auto">
              <a:spcAft>
                <a:spcPts val="0"/>
              </a:spcAft>
              <a:buFont typeface="Arial" panose="020B0604020202020204" pitchFamily="34" charset="0"/>
              <a:buNone/>
              <a:defRPr/>
            </a:pPr>
            <a:r>
              <a:rPr lang="en-US" b="1" dirty="0" smtClean="0">
                <a:latin typeface="Bookman Old Style" panose="02050604050505020204" pitchFamily="18" charset="0"/>
              </a:rPr>
              <a:t>What are pheromones?</a:t>
            </a:r>
            <a:endParaRPr lang="en-US" dirty="0" smtClean="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err="1" smtClean="0">
                <a:latin typeface="Bookman Old Style" panose="02050604050505020204" pitchFamily="18" charset="0"/>
              </a:rPr>
              <a:t>Colourless</a:t>
            </a:r>
            <a:r>
              <a:rPr lang="en-US" dirty="0" smtClean="0">
                <a:latin typeface="Bookman Old Style" panose="02050604050505020204" pitchFamily="18" charset="0"/>
              </a:rPr>
              <a:t>, </a:t>
            </a:r>
            <a:r>
              <a:rPr lang="en-US" dirty="0" err="1" smtClean="0">
                <a:latin typeface="Bookman Old Style" panose="02050604050505020204" pitchFamily="18" charset="0"/>
              </a:rPr>
              <a:t>odourless</a:t>
            </a:r>
            <a:r>
              <a:rPr lang="en-US" dirty="0" smtClean="0">
                <a:latin typeface="Bookman Old Style" panose="02050604050505020204" pitchFamily="18" charset="0"/>
              </a:rPr>
              <a:t> secretions linked to desire</a:t>
            </a:r>
          </a:p>
          <a:p>
            <a:pPr marL="0" indent="0" fontAlgn="auto">
              <a:spcAft>
                <a:spcPts val="0"/>
              </a:spcAft>
              <a:buFont typeface="Arial" panose="020B0604020202020204" pitchFamily="34" charset="0"/>
              <a:buNone/>
              <a:defRPr/>
            </a:pPr>
            <a:r>
              <a:rPr lang="en-US" b="1" dirty="0" smtClean="0">
                <a:latin typeface="Bookman Old Style" panose="02050604050505020204" pitchFamily="18" charset="0"/>
              </a:rPr>
              <a:t>What is the VNO?</a:t>
            </a:r>
            <a:endParaRPr lang="en-US" dirty="0" smtClean="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Gland which receives pheromones</a:t>
            </a:r>
          </a:p>
          <a:p>
            <a:pPr fontAlgn="auto">
              <a:spcAft>
                <a:spcPts val="0"/>
              </a:spcAft>
              <a:buFont typeface="Arial" panose="020B0604020202020204" pitchFamily="34" charset="0"/>
              <a:buChar char="•"/>
              <a:defRPr/>
            </a:pPr>
            <a:endParaRPr lang="en-US" dirty="0" smtClean="0"/>
          </a:p>
          <a:p>
            <a:pPr fontAlgn="auto">
              <a:spcAft>
                <a:spcPts val="0"/>
              </a:spcAft>
              <a:buFont typeface="Arial" panose="020B0604020202020204" pitchFamily="34" charset="0"/>
              <a:buChar char="•"/>
              <a:defRPr/>
            </a:pPr>
            <a:endParaRPr lang="en-US" dirty="0" smtClean="0"/>
          </a:p>
          <a:p>
            <a:pPr fontAlgn="auto">
              <a:spcAft>
                <a:spcPts val="0"/>
              </a:spcAft>
              <a:buFont typeface="Arial" panose="020B0604020202020204" pitchFamily="34" charset="0"/>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Effect transition="in" filter="fade">
                                      <p:cBhvr>
                                        <p:cTn id="91" dur="1000"/>
                                        <p:tgtEl>
                                          <p:spTgt spid="3">
                                            <p:txEl>
                                              <p:pRg st="12" end="12"/>
                                            </p:txEl>
                                          </p:spTgt>
                                        </p:tgtEl>
                                      </p:cBhvr>
                                    </p:animEffect>
                                    <p:anim calcmode="lin" valueType="num">
                                      <p:cBhvr>
                                        <p:cTn id="9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3">
                                            <p:txEl>
                                              <p:pRg st="13" end="13"/>
                                            </p:txEl>
                                          </p:spTgt>
                                        </p:tgtEl>
                                        <p:attrNameLst>
                                          <p:attrName>style.visibility</p:attrName>
                                        </p:attrNameLst>
                                      </p:cBhvr>
                                      <p:to>
                                        <p:strVal val="visible"/>
                                      </p:to>
                                    </p:set>
                                    <p:animEffect transition="in" filter="fade">
                                      <p:cBhvr>
                                        <p:cTn id="98" dur="1000"/>
                                        <p:tgtEl>
                                          <p:spTgt spid="3">
                                            <p:txEl>
                                              <p:pRg st="13" end="13"/>
                                            </p:txEl>
                                          </p:spTgt>
                                        </p:tgtEl>
                                      </p:cBhvr>
                                    </p:animEffect>
                                    <p:anim calcmode="lin" valueType="num">
                                      <p:cBhvr>
                                        <p:cTn id="99"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100"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3">
                                            <p:txEl>
                                              <p:pRg st="14" end="14"/>
                                            </p:txEl>
                                          </p:spTgt>
                                        </p:tgtEl>
                                        <p:attrNameLst>
                                          <p:attrName>style.visibility</p:attrName>
                                        </p:attrNameLst>
                                      </p:cBhvr>
                                      <p:to>
                                        <p:strVal val="visible"/>
                                      </p:to>
                                    </p:set>
                                    <p:animEffect transition="in" filter="fade">
                                      <p:cBhvr>
                                        <p:cTn id="105" dur="1000"/>
                                        <p:tgtEl>
                                          <p:spTgt spid="3">
                                            <p:txEl>
                                              <p:pRg st="14" end="14"/>
                                            </p:txEl>
                                          </p:spTgt>
                                        </p:tgtEl>
                                      </p:cBhvr>
                                    </p:animEffect>
                                    <p:anim calcmode="lin" valueType="num">
                                      <p:cBhvr>
                                        <p:cTn id="106"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107"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3">
                                            <p:txEl>
                                              <p:pRg st="15" end="15"/>
                                            </p:txEl>
                                          </p:spTgt>
                                        </p:tgtEl>
                                        <p:attrNameLst>
                                          <p:attrName>style.visibility</p:attrName>
                                        </p:attrNameLst>
                                      </p:cBhvr>
                                      <p:to>
                                        <p:strVal val="visible"/>
                                      </p:to>
                                    </p:set>
                                    <p:animEffect transition="in" filter="fade">
                                      <p:cBhvr>
                                        <p:cTn id="112" dur="1000"/>
                                        <p:tgtEl>
                                          <p:spTgt spid="3">
                                            <p:txEl>
                                              <p:pRg st="15" end="15"/>
                                            </p:txEl>
                                          </p:spTgt>
                                        </p:tgtEl>
                                      </p:cBhvr>
                                    </p:animEffect>
                                    <p:anim calcmode="lin" valueType="num">
                                      <p:cBhvr>
                                        <p:cTn id="113"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114"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rtlCol="0">
            <a:normAutofit fontScale="47500" lnSpcReduction="20000"/>
          </a:bodyPr>
          <a:lstStyle/>
          <a:p>
            <a:pPr marL="0" indent="0" fontAlgn="auto">
              <a:spcAft>
                <a:spcPts val="0"/>
              </a:spcAft>
              <a:buFont typeface="Arial" panose="020B0604020202020204" pitchFamily="34" charset="0"/>
              <a:buNone/>
              <a:defRPr/>
            </a:pPr>
            <a:r>
              <a:rPr lang="en-US" sz="3800" b="1" dirty="0" smtClean="0">
                <a:latin typeface="Bookman Old Style" panose="02050604050505020204" pitchFamily="18" charset="0"/>
              </a:rPr>
              <a:t>Describe Fisher’s 3 stages of love:</a:t>
            </a:r>
            <a:endParaRPr lang="en-US" sz="3800" dirty="0" smtClean="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sz="3800" dirty="0" smtClean="0">
                <a:latin typeface="Bookman Old Style" panose="02050604050505020204" pitchFamily="18" charset="0"/>
              </a:rPr>
              <a:t>Lustful Love: short lived, burst of passion</a:t>
            </a:r>
          </a:p>
          <a:p>
            <a:pPr fontAlgn="auto">
              <a:spcAft>
                <a:spcPts val="0"/>
              </a:spcAft>
              <a:buFont typeface="Arial" panose="020B0604020202020204" pitchFamily="34" charset="0"/>
              <a:buBlip>
                <a:blip r:embed="rId2"/>
              </a:buBlip>
              <a:defRPr/>
            </a:pPr>
            <a:r>
              <a:rPr lang="en-US" sz="3800" dirty="0" err="1" smtClean="0">
                <a:latin typeface="Bookman Old Style" panose="02050604050505020204" pitchFamily="18" charset="0"/>
              </a:rPr>
              <a:t>Limerance</a:t>
            </a:r>
            <a:r>
              <a:rPr lang="en-US" sz="3800" dirty="0" smtClean="0">
                <a:latin typeface="Bookman Old Style" panose="02050604050505020204" pitchFamily="18" charset="0"/>
              </a:rPr>
              <a:t>: obsessive desire, intrusive thinking, intense and addictive</a:t>
            </a:r>
          </a:p>
          <a:p>
            <a:pPr fontAlgn="auto">
              <a:spcAft>
                <a:spcPts val="0"/>
              </a:spcAft>
              <a:buFont typeface="Arial" panose="020B0604020202020204" pitchFamily="34" charset="0"/>
              <a:buBlip>
                <a:blip r:embed="rId2"/>
              </a:buBlip>
              <a:defRPr/>
            </a:pPr>
            <a:r>
              <a:rPr lang="en-US" sz="3800" dirty="0" smtClean="0">
                <a:latin typeface="Bookman Old Style" panose="02050604050505020204" pitchFamily="18" charset="0"/>
              </a:rPr>
              <a:t>Attachment or Break-Up deep long term commitment or dies</a:t>
            </a:r>
          </a:p>
          <a:p>
            <a:pPr marL="0" indent="0" fontAlgn="auto">
              <a:spcAft>
                <a:spcPts val="0"/>
              </a:spcAft>
              <a:buFont typeface="Arial" panose="020B0604020202020204" pitchFamily="34" charset="0"/>
              <a:buNone/>
              <a:defRPr/>
            </a:pPr>
            <a:r>
              <a:rPr lang="en-US" sz="3800" b="1" dirty="0" smtClean="0">
                <a:latin typeface="Bookman Old Style" panose="02050604050505020204" pitchFamily="18" charset="0"/>
              </a:rPr>
              <a:t>What is the key factor in having a significantly happier marriage?</a:t>
            </a:r>
            <a:endParaRPr lang="en-US" sz="3800" dirty="0" smtClean="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sz="3800" dirty="0" smtClean="0">
                <a:latin typeface="Bookman Old Style" panose="02050604050505020204" pitchFamily="18" charset="0"/>
              </a:rPr>
              <a:t>Indulge in thrills together</a:t>
            </a:r>
          </a:p>
          <a:p>
            <a:pPr marL="0" indent="0" fontAlgn="auto">
              <a:spcAft>
                <a:spcPts val="0"/>
              </a:spcAft>
              <a:buFont typeface="Arial" panose="020B0604020202020204" pitchFamily="34" charset="0"/>
              <a:buNone/>
              <a:defRPr/>
            </a:pPr>
            <a:r>
              <a:rPr lang="en-US" sz="3800" b="1" dirty="0" smtClean="0">
                <a:latin typeface="Bookman Old Style" panose="02050604050505020204" pitchFamily="18" charset="0"/>
              </a:rPr>
              <a:t>Love at First Sniff</a:t>
            </a:r>
          </a:p>
          <a:p>
            <a:pPr marL="0" indent="0" fontAlgn="auto">
              <a:spcAft>
                <a:spcPts val="0"/>
              </a:spcAft>
              <a:buFont typeface="Arial" panose="020B0604020202020204" pitchFamily="34" charset="0"/>
              <a:buNone/>
              <a:defRPr/>
            </a:pPr>
            <a:r>
              <a:rPr lang="en-US" sz="3800" b="1" dirty="0" smtClean="0">
                <a:latin typeface="Bookman Old Style" panose="02050604050505020204" pitchFamily="18" charset="0"/>
              </a:rPr>
              <a:t>What did Hirsch find were the top “attraction” smells for men?</a:t>
            </a:r>
            <a:endParaRPr lang="en-US" sz="3800" dirty="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sz="3800" dirty="0" smtClean="0">
                <a:latin typeface="Bookman Old Style" panose="02050604050505020204" pitchFamily="18" charset="0"/>
              </a:rPr>
              <a:t>Lavender and pumpkin pie</a:t>
            </a:r>
          </a:p>
          <a:p>
            <a:pPr fontAlgn="auto">
              <a:spcAft>
                <a:spcPts val="0"/>
              </a:spcAft>
              <a:buFont typeface="Arial" panose="020B0604020202020204" pitchFamily="34" charset="0"/>
              <a:buBlip>
                <a:blip r:embed="rId2"/>
              </a:buBlip>
              <a:defRPr/>
            </a:pPr>
            <a:r>
              <a:rPr lang="en-US" sz="3800" dirty="0" smtClean="0">
                <a:latin typeface="Bookman Old Style" panose="02050604050505020204" pitchFamily="18" charset="0"/>
              </a:rPr>
              <a:t>Donuts and black licorice</a:t>
            </a:r>
          </a:p>
          <a:p>
            <a:pPr fontAlgn="auto">
              <a:spcAft>
                <a:spcPts val="0"/>
              </a:spcAft>
              <a:buFont typeface="Arial" panose="020B0604020202020204" pitchFamily="34" charset="0"/>
              <a:buBlip>
                <a:blip r:embed="rId2"/>
              </a:buBlip>
              <a:defRPr/>
            </a:pPr>
            <a:r>
              <a:rPr lang="en-US" sz="3800" dirty="0" smtClean="0">
                <a:latin typeface="Bookman Old Style" panose="02050604050505020204" pitchFamily="18" charset="0"/>
              </a:rPr>
              <a:t>Donuts and pumpkin pie</a:t>
            </a:r>
          </a:p>
          <a:p>
            <a:pPr fontAlgn="auto">
              <a:spcAft>
                <a:spcPts val="0"/>
              </a:spcAft>
              <a:buFont typeface="Arial" panose="020B0604020202020204" pitchFamily="34" charset="0"/>
              <a:buBlip>
                <a:blip r:embed="rId2"/>
              </a:buBlip>
              <a:defRPr/>
            </a:pPr>
            <a:r>
              <a:rPr lang="en-US" sz="3800" dirty="0" smtClean="0">
                <a:latin typeface="Bookman Old Style" panose="02050604050505020204" pitchFamily="18" charset="0"/>
              </a:rPr>
              <a:t>Vanilla and strawberry</a:t>
            </a:r>
          </a:p>
          <a:p>
            <a:pPr marL="0" indent="0" fontAlgn="auto">
              <a:spcAft>
                <a:spcPts val="0"/>
              </a:spcAft>
              <a:buFont typeface="Arial" panose="020B0604020202020204" pitchFamily="34" charset="0"/>
              <a:buNone/>
              <a:defRPr/>
            </a:pPr>
            <a:r>
              <a:rPr lang="en-US" sz="3800" b="1" dirty="0" smtClean="0">
                <a:latin typeface="Bookman Old Style" panose="02050604050505020204" pitchFamily="18" charset="0"/>
              </a:rPr>
              <a:t>*all better than perfumes</a:t>
            </a:r>
            <a:endParaRPr lang="en-US" sz="3800" dirty="0">
              <a:latin typeface="Bookman Old Style" panose="02050604050505020204" pitchFamily="18" charset="0"/>
            </a:endParaRPr>
          </a:p>
          <a:p>
            <a:pPr marL="0" indent="0" fontAlgn="auto">
              <a:spcAft>
                <a:spcPts val="0"/>
              </a:spcAft>
              <a:buFont typeface="Arial" panose="020B0604020202020204" pitchFamily="34" charset="0"/>
              <a:buNone/>
              <a:defRPr/>
            </a:pPr>
            <a:r>
              <a:rPr lang="en-US" sz="3800" b="1" dirty="0" smtClean="0">
                <a:latin typeface="Bookman Old Style" panose="02050604050505020204" pitchFamily="18" charset="0"/>
              </a:rPr>
              <a:t>For women?</a:t>
            </a:r>
            <a:endParaRPr lang="en-US" sz="3800" dirty="0" smtClean="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sz="3800" dirty="0" smtClean="0">
                <a:latin typeface="Bookman Old Style" panose="02050604050505020204" pitchFamily="18" charset="0"/>
              </a:rPr>
              <a:t>Black licorice and cucumber</a:t>
            </a:r>
          </a:p>
          <a:p>
            <a:pPr fontAlgn="auto">
              <a:spcAft>
                <a:spcPts val="0"/>
              </a:spcAft>
              <a:buFont typeface="Arial" panose="020B0604020202020204" pitchFamily="34" charset="0"/>
              <a:buBlip>
                <a:blip r:embed="rId2"/>
              </a:buBlip>
              <a:defRPr/>
            </a:pPr>
            <a:r>
              <a:rPr lang="en-US" sz="3800" dirty="0" smtClean="0">
                <a:latin typeface="Bookman Old Style" panose="02050604050505020204" pitchFamily="18" charset="0"/>
              </a:rPr>
              <a:t>Banana nut bread</a:t>
            </a:r>
          </a:p>
          <a:p>
            <a:pPr marL="0" indent="0" fontAlgn="auto">
              <a:spcAft>
                <a:spcPts val="0"/>
              </a:spcAft>
              <a:buFont typeface="Arial" panose="020B0604020202020204" pitchFamily="34" charset="0"/>
              <a:buNone/>
              <a:defRPr/>
            </a:pPr>
            <a:r>
              <a:rPr lang="en-US" sz="3800" b="1" dirty="0" smtClean="0">
                <a:latin typeface="Bookman Old Style" panose="02050604050505020204" pitchFamily="18" charset="0"/>
              </a:rPr>
              <a:t>What were women’s turn-offs?</a:t>
            </a:r>
            <a:endParaRPr lang="en-US" sz="3800" dirty="0" smtClean="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sz="3800" dirty="0" smtClean="0">
                <a:latin typeface="Bookman Old Style" panose="02050604050505020204" pitchFamily="18" charset="0"/>
              </a:rPr>
              <a:t>Cherries</a:t>
            </a:r>
          </a:p>
          <a:p>
            <a:pPr fontAlgn="auto">
              <a:spcAft>
                <a:spcPts val="0"/>
              </a:spcAft>
              <a:buFont typeface="Arial" panose="020B0604020202020204" pitchFamily="34" charset="0"/>
              <a:buBlip>
                <a:blip r:embed="rId2"/>
              </a:buBlip>
              <a:defRPr/>
            </a:pPr>
            <a:r>
              <a:rPr lang="en-US" sz="3800" dirty="0" smtClean="0">
                <a:latin typeface="Bookman Old Style" panose="02050604050505020204" pitchFamily="18" charset="0"/>
              </a:rPr>
              <a:t>Cologne</a:t>
            </a:r>
          </a:p>
          <a:p>
            <a:pPr fontAlgn="auto">
              <a:spcAft>
                <a:spcPts val="0"/>
              </a:spcAft>
              <a:buFont typeface="Arial" panose="020B0604020202020204" pitchFamily="34" charset="0"/>
              <a:buBlip>
                <a:blip r:embed="rId2"/>
              </a:buBlip>
              <a:defRPr/>
            </a:pPr>
            <a:r>
              <a:rPr lang="en-US" sz="3800" dirty="0" smtClean="0">
                <a:latin typeface="Bookman Old Style" panose="02050604050505020204" pitchFamily="18" charset="0"/>
              </a:rPr>
              <a:t>Roasting meat</a:t>
            </a:r>
          </a:p>
          <a:p>
            <a:pPr marL="0" indent="0" fontAlgn="auto">
              <a:spcAft>
                <a:spcPts val="0"/>
              </a:spcAft>
              <a:buFont typeface="Arial" panose="020B0604020202020204" pitchFamily="34" charset="0"/>
              <a:buNone/>
              <a:defRPr/>
            </a:pPr>
            <a:r>
              <a:rPr lang="en-US" sz="3800" b="1" dirty="0" smtClean="0">
                <a:latin typeface="Bookman Old Style" panose="02050604050505020204" pitchFamily="18" charset="0"/>
              </a:rPr>
              <a:t>What kind of body </a:t>
            </a:r>
            <a:r>
              <a:rPr lang="en-US" sz="3800" b="1" dirty="0" err="1" smtClean="0">
                <a:latin typeface="Bookman Old Style" panose="02050604050505020204" pitchFamily="18" charset="0"/>
              </a:rPr>
              <a:t>odour</a:t>
            </a:r>
            <a:r>
              <a:rPr lang="en-US" sz="3800" b="1" dirty="0" smtClean="0">
                <a:latin typeface="Bookman Old Style" panose="02050604050505020204" pitchFamily="18" charset="0"/>
              </a:rPr>
              <a:t> is a turn-off for everyone?</a:t>
            </a:r>
            <a:endParaRPr lang="en-US" sz="3800" dirty="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sz="3800" dirty="0" smtClean="0">
                <a:latin typeface="Bookman Old Style" panose="02050604050505020204" pitchFamily="18" charset="0"/>
              </a:rPr>
              <a:t>Scents that are too similar – genetic similarities      </a:t>
            </a:r>
          </a:p>
          <a:p>
            <a:pPr fontAlgn="auto">
              <a:spcAft>
                <a:spcPts val="0"/>
              </a:spcAft>
              <a:buFont typeface="Arial" panose="020B0604020202020204" pitchFamily="34" charset="0"/>
              <a:buChar char="•"/>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Effect transition="in" filter="fade">
                                      <p:cBhvr>
                                        <p:cTn id="91" dur="1000"/>
                                        <p:tgtEl>
                                          <p:spTgt spid="3">
                                            <p:txEl>
                                              <p:pRg st="12" end="12"/>
                                            </p:txEl>
                                          </p:spTgt>
                                        </p:tgtEl>
                                      </p:cBhvr>
                                    </p:animEffect>
                                    <p:anim calcmode="lin" valueType="num">
                                      <p:cBhvr>
                                        <p:cTn id="9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3">
                                            <p:txEl>
                                              <p:pRg st="13" end="13"/>
                                            </p:txEl>
                                          </p:spTgt>
                                        </p:tgtEl>
                                        <p:attrNameLst>
                                          <p:attrName>style.visibility</p:attrName>
                                        </p:attrNameLst>
                                      </p:cBhvr>
                                      <p:to>
                                        <p:strVal val="visible"/>
                                      </p:to>
                                    </p:set>
                                    <p:animEffect transition="in" filter="fade">
                                      <p:cBhvr>
                                        <p:cTn id="98" dur="1000"/>
                                        <p:tgtEl>
                                          <p:spTgt spid="3">
                                            <p:txEl>
                                              <p:pRg st="13" end="13"/>
                                            </p:txEl>
                                          </p:spTgt>
                                        </p:tgtEl>
                                      </p:cBhvr>
                                    </p:animEffect>
                                    <p:anim calcmode="lin" valueType="num">
                                      <p:cBhvr>
                                        <p:cTn id="99"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100"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nodeType="clickEffect">
                                  <p:stCondLst>
                                    <p:cond delay="0"/>
                                  </p:stCondLst>
                                  <p:childTnLst>
                                    <p:set>
                                      <p:cBhvr>
                                        <p:cTn id="104" dur="1" fill="hold">
                                          <p:stCondLst>
                                            <p:cond delay="0"/>
                                          </p:stCondLst>
                                        </p:cTn>
                                        <p:tgtEl>
                                          <p:spTgt spid="3">
                                            <p:txEl>
                                              <p:pRg st="14" end="14"/>
                                            </p:txEl>
                                          </p:spTgt>
                                        </p:tgtEl>
                                        <p:attrNameLst>
                                          <p:attrName>style.visibility</p:attrName>
                                        </p:attrNameLst>
                                      </p:cBhvr>
                                      <p:to>
                                        <p:strVal val="visible"/>
                                      </p:to>
                                    </p:set>
                                    <p:animEffect transition="in" filter="fade">
                                      <p:cBhvr>
                                        <p:cTn id="105" dur="1000"/>
                                        <p:tgtEl>
                                          <p:spTgt spid="3">
                                            <p:txEl>
                                              <p:pRg st="14" end="14"/>
                                            </p:txEl>
                                          </p:spTgt>
                                        </p:tgtEl>
                                      </p:cBhvr>
                                    </p:animEffect>
                                    <p:anim calcmode="lin" valueType="num">
                                      <p:cBhvr>
                                        <p:cTn id="106"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107"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nodeType="clickEffect">
                                  <p:stCondLst>
                                    <p:cond delay="0"/>
                                  </p:stCondLst>
                                  <p:childTnLst>
                                    <p:set>
                                      <p:cBhvr>
                                        <p:cTn id="111" dur="1" fill="hold">
                                          <p:stCondLst>
                                            <p:cond delay="0"/>
                                          </p:stCondLst>
                                        </p:cTn>
                                        <p:tgtEl>
                                          <p:spTgt spid="3">
                                            <p:txEl>
                                              <p:pRg st="15" end="15"/>
                                            </p:txEl>
                                          </p:spTgt>
                                        </p:tgtEl>
                                        <p:attrNameLst>
                                          <p:attrName>style.visibility</p:attrName>
                                        </p:attrNameLst>
                                      </p:cBhvr>
                                      <p:to>
                                        <p:strVal val="visible"/>
                                      </p:to>
                                    </p:set>
                                    <p:animEffect transition="in" filter="fade">
                                      <p:cBhvr>
                                        <p:cTn id="112" dur="1000"/>
                                        <p:tgtEl>
                                          <p:spTgt spid="3">
                                            <p:txEl>
                                              <p:pRg st="15" end="15"/>
                                            </p:txEl>
                                          </p:spTgt>
                                        </p:tgtEl>
                                      </p:cBhvr>
                                    </p:animEffect>
                                    <p:anim calcmode="lin" valueType="num">
                                      <p:cBhvr>
                                        <p:cTn id="113"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114"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nodeType="clickEffect">
                                  <p:stCondLst>
                                    <p:cond delay="0"/>
                                  </p:stCondLst>
                                  <p:childTnLst>
                                    <p:set>
                                      <p:cBhvr>
                                        <p:cTn id="118" dur="1" fill="hold">
                                          <p:stCondLst>
                                            <p:cond delay="0"/>
                                          </p:stCondLst>
                                        </p:cTn>
                                        <p:tgtEl>
                                          <p:spTgt spid="3">
                                            <p:txEl>
                                              <p:pRg st="16" end="16"/>
                                            </p:txEl>
                                          </p:spTgt>
                                        </p:tgtEl>
                                        <p:attrNameLst>
                                          <p:attrName>style.visibility</p:attrName>
                                        </p:attrNameLst>
                                      </p:cBhvr>
                                      <p:to>
                                        <p:strVal val="visible"/>
                                      </p:to>
                                    </p:set>
                                    <p:animEffect transition="in" filter="fade">
                                      <p:cBhvr>
                                        <p:cTn id="119" dur="1000"/>
                                        <p:tgtEl>
                                          <p:spTgt spid="3">
                                            <p:txEl>
                                              <p:pRg st="16" end="16"/>
                                            </p:txEl>
                                          </p:spTgt>
                                        </p:tgtEl>
                                      </p:cBhvr>
                                    </p:animEffect>
                                    <p:anim calcmode="lin" valueType="num">
                                      <p:cBhvr>
                                        <p:cTn id="120"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121"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nodeType="clickEffect">
                                  <p:stCondLst>
                                    <p:cond delay="0"/>
                                  </p:stCondLst>
                                  <p:childTnLst>
                                    <p:set>
                                      <p:cBhvr>
                                        <p:cTn id="125" dur="1" fill="hold">
                                          <p:stCondLst>
                                            <p:cond delay="0"/>
                                          </p:stCondLst>
                                        </p:cTn>
                                        <p:tgtEl>
                                          <p:spTgt spid="3">
                                            <p:txEl>
                                              <p:pRg st="17" end="17"/>
                                            </p:txEl>
                                          </p:spTgt>
                                        </p:tgtEl>
                                        <p:attrNameLst>
                                          <p:attrName>style.visibility</p:attrName>
                                        </p:attrNameLst>
                                      </p:cBhvr>
                                      <p:to>
                                        <p:strVal val="visible"/>
                                      </p:to>
                                    </p:set>
                                    <p:animEffect transition="in" filter="fade">
                                      <p:cBhvr>
                                        <p:cTn id="126" dur="1000"/>
                                        <p:tgtEl>
                                          <p:spTgt spid="3">
                                            <p:txEl>
                                              <p:pRg st="17" end="17"/>
                                            </p:txEl>
                                          </p:spTgt>
                                        </p:tgtEl>
                                      </p:cBhvr>
                                    </p:animEffect>
                                    <p:anim calcmode="lin" valueType="num">
                                      <p:cBhvr>
                                        <p:cTn id="127"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p:cTn id="128" dur="1000" fill="hold"/>
                                        <p:tgtEl>
                                          <p:spTgt spid="3">
                                            <p:txEl>
                                              <p:pRg st="17" end="17"/>
                                            </p:txEl>
                                          </p:spTgt>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nodeType="clickEffect">
                                  <p:stCondLst>
                                    <p:cond delay="0"/>
                                  </p:stCondLst>
                                  <p:childTnLst>
                                    <p:set>
                                      <p:cBhvr>
                                        <p:cTn id="132" dur="1" fill="hold">
                                          <p:stCondLst>
                                            <p:cond delay="0"/>
                                          </p:stCondLst>
                                        </p:cTn>
                                        <p:tgtEl>
                                          <p:spTgt spid="3">
                                            <p:txEl>
                                              <p:pRg st="18" end="18"/>
                                            </p:txEl>
                                          </p:spTgt>
                                        </p:tgtEl>
                                        <p:attrNameLst>
                                          <p:attrName>style.visibility</p:attrName>
                                        </p:attrNameLst>
                                      </p:cBhvr>
                                      <p:to>
                                        <p:strVal val="visible"/>
                                      </p:to>
                                    </p:set>
                                    <p:animEffect transition="in" filter="fade">
                                      <p:cBhvr>
                                        <p:cTn id="133" dur="1000"/>
                                        <p:tgtEl>
                                          <p:spTgt spid="3">
                                            <p:txEl>
                                              <p:pRg st="18" end="18"/>
                                            </p:txEl>
                                          </p:spTgt>
                                        </p:tgtEl>
                                      </p:cBhvr>
                                    </p:animEffect>
                                    <p:anim calcmode="lin" valueType="num">
                                      <p:cBhvr>
                                        <p:cTn id="134" dur="1000" fill="hold"/>
                                        <p:tgtEl>
                                          <p:spTgt spid="3">
                                            <p:txEl>
                                              <p:pRg st="18" end="18"/>
                                            </p:txEl>
                                          </p:spTgt>
                                        </p:tgtEl>
                                        <p:attrNameLst>
                                          <p:attrName>ppt_x</p:attrName>
                                        </p:attrNameLst>
                                      </p:cBhvr>
                                      <p:tavLst>
                                        <p:tav tm="0">
                                          <p:val>
                                            <p:strVal val="#ppt_x"/>
                                          </p:val>
                                        </p:tav>
                                        <p:tav tm="100000">
                                          <p:val>
                                            <p:strVal val="#ppt_x"/>
                                          </p:val>
                                        </p:tav>
                                      </p:tavLst>
                                    </p:anim>
                                    <p:anim calcmode="lin" valueType="num">
                                      <p:cBhvr>
                                        <p:cTn id="135" dur="1000" fill="hold"/>
                                        <p:tgtEl>
                                          <p:spTgt spid="3">
                                            <p:txEl>
                                              <p:pRg st="18" end="18"/>
                                            </p:txEl>
                                          </p:spTgt>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nodeType="clickEffect">
                                  <p:stCondLst>
                                    <p:cond delay="0"/>
                                  </p:stCondLst>
                                  <p:childTnLst>
                                    <p:set>
                                      <p:cBhvr>
                                        <p:cTn id="139" dur="1" fill="hold">
                                          <p:stCondLst>
                                            <p:cond delay="0"/>
                                          </p:stCondLst>
                                        </p:cTn>
                                        <p:tgtEl>
                                          <p:spTgt spid="3">
                                            <p:txEl>
                                              <p:pRg st="19" end="19"/>
                                            </p:txEl>
                                          </p:spTgt>
                                        </p:tgtEl>
                                        <p:attrNameLst>
                                          <p:attrName>style.visibility</p:attrName>
                                        </p:attrNameLst>
                                      </p:cBhvr>
                                      <p:to>
                                        <p:strVal val="visible"/>
                                      </p:to>
                                    </p:set>
                                    <p:animEffect transition="in" filter="fade">
                                      <p:cBhvr>
                                        <p:cTn id="140" dur="1000"/>
                                        <p:tgtEl>
                                          <p:spTgt spid="3">
                                            <p:txEl>
                                              <p:pRg st="19" end="19"/>
                                            </p:txEl>
                                          </p:spTgt>
                                        </p:tgtEl>
                                      </p:cBhvr>
                                    </p:animEffect>
                                    <p:anim calcmode="lin" valueType="num">
                                      <p:cBhvr>
                                        <p:cTn id="141" dur="1000" fill="hold"/>
                                        <p:tgtEl>
                                          <p:spTgt spid="3">
                                            <p:txEl>
                                              <p:pRg st="19" end="19"/>
                                            </p:txEl>
                                          </p:spTgt>
                                        </p:tgtEl>
                                        <p:attrNameLst>
                                          <p:attrName>ppt_x</p:attrName>
                                        </p:attrNameLst>
                                      </p:cBhvr>
                                      <p:tavLst>
                                        <p:tav tm="0">
                                          <p:val>
                                            <p:strVal val="#ppt_x"/>
                                          </p:val>
                                        </p:tav>
                                        <p:tav tm="100000">
                                          <p:val>
                                            <p:strVal val="#ppt_x"/>
                                          </p:val>
                                        </p:tav>
                                      </p:tavLst>
                                    </p:anim>
                                    <p:anim calcmode="lin" valueType="num">
                                      <p:cBhvr>
                                        <p:cTn id="142" dur="1000" fill="hold"/>
                                        <p:tgtEl>
                                          <p:spTgt spid="3">
                                            <p:txEl>
                                              <p:pRg st="19" end="19"/>
                                            </p:txEl>
                                          </p:spTgt>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42" presetClass="entr" presetSubtype="0" fill="hold" nodeType="clickEffect">
                                  <p:stCondLst>
                                    <p:cond delay="0"/>
                                  </p:stCondLst>
                                  <p:childTnLst>
                                    <p:set>
                                      <p:cBhvr>
                                        <p:cTn id="146" dur="1" fill="hold">
                                          <p:stCondLst>
                                            <p:cond delay="0"/>
                                          </p:stCondLst>
                                        </p:cTn>
                                        <p:tgtEl>
                                          <p:spTgt spid="3">
                                            <p:txEl>
                                              <p:pRg st="20" end="20"/>
                                            </p:txEl>
                                          </p:spTgt>
                                        </p:tgtEl>
                                        <p:attrNameLst>
                                          <p:attrName>style.visibility</p:attrName>
                                        </p:attrNameLst>
                                      </p:cBhvr>
                                      <p:to>
                                        <p:strVal val="visible"/>
                                      </p:to>
                                    </p:set>
                                    <p:animEffect transition="in" filter="fade">
                                      <p:cBhvr>
                                        <p:cTn id="147" dur="1000"/>
                                        <p:tgtEl>
                                          <p:spTgt spid="3">
                                            <p:txEl>
                                              <p:pRg st="20" end="20"/>
                                            </p:txEl>
                                          </p:spTgt>
                                        </p:tgtEl>
                                      </p:cBhvr>
                                    </p:animEffect>
                                    <p:anim calcmode="lin" valueType="num">
                                      <p:cBhvr>
                                        <p:cTn id="148" dur="1000" fill="hold"/>
                                        <p:tgtEl>
                                          <p:spTgt spid="3">
                                            <p:txEl>
                                              <p:pRg st="20" end="20"/>
                                            </p:txEl>
                                          </p:spTgt>
                                        </p:tgtEl>
                                        <p:attrNameLst>
                                          <p:attrName>ppt_x</p:attrName>
                                        </p:attrNameLst>
                                      </p:cBhvr>
                                      <p:tavLst>
                                        <p:tav tm="0">
                                          <p:val>
                                            <p:strVal val="#ppt_x"/>
                                          </p:val>
                                        </p:tav>
                                        <p:tav tm="100000">
                                          <p:val>
                                            <p:strVal val="#ppt_x"/>
                                          </p:val>
                                        </p:tav>
                                      </p:tavLst>
                                    </p:anim>
                                    <p:anim calcmode="lin" valueType="num">
                                      <p:cBhvr>
                                        <p:cTn id="149" dur="1000" fill="hold"/>
                                        <p:tgtEl>
                                          <p:spTgt spid="3">
                                            <p:txEl>
                                              <p:pRg st="20" end="20"/>
                                            </p:txEl>
                                          </p:spTgt>
                                        </p:tgtEl>
                                        <p:attrNameLst>
                                          <p:attrName>ppt_y</p:attrName>
                                        </p:attrNameLst>
                                      </p:cBhvr>
                                      <p:tavLst>
                                        <p:tav tm="0">
                                          <p:val>
                                            <p:strVal val="#ppt_y+.1"/>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42" presetClass="entr" presetSubtype="0" fill="hold" nodeType="clickEffect">
                                  <p:stCondLst>
                                    <p:cond delay="0"/>
                                  </p:stCondLst>
                                  <p:childTnLst>
                                    <p:set>
                                      <p:cBhvr>
                                        <p:cTn id="153" dur="1" fill="hold">
                                          <p:stCondLst>
                                            <p:cond delay="0"/>
                                          </p:stCondLst>
                                        </p:cTn>
                                        <p:tgtEl>
                                          <p:spTgt spid="3">
                                            <p:txEl>
                                              <p:pRg st="21" end="21"/>
                                            </p:txEl>
                                          </p:spTgt>
                                        </p:tgtEl>
                                        <p:attrNameLst>
                                          <p:attrName>style.visibility</p:attrName>
                                        </p:attrNameLst>
                                      </p:cBhvr>
                                      <p:to>
                                        <p:strVal val="visible"/>
                                      </p:to>
                                    </p:set>
                                    <p:animEffect transition="in" filter="fade">
                                      <p:cBhvr>
                                        <p:cTn id="154" dur="1000"/>
                                        <p:tgtEl>
                                          <p:spTgt spid="3">
                                            <p:txEl>
                                              <p:pRg st="21" end="21"/>
                                            </p:txEl>
                                          </p:spTgt>
                                        </p:tgtEl>
                                      </p:cBhvr>
                                    </p:animEffect>
                                    <p:anim calcmode="lin" valueType="num">
                                      <p:cBhvr>
                                        <p:cTn id="155" dur="1000" fill="hold"/>
                                        <p:tgtEl>
                                          <p:spTgt spid="3">
                                            <p:txEl>
                                              <p:pRg st="21" end="21"/>
                                            </p:txEl>
                                          </p:spTgt>
                                        </p:tgtEl>
                                        <p:attrNameLst>
                                          <p:attrName>ppt_x</p:attrName>
                                        </p:attrNameLst>
                                      </p:cBhvr>
                                      <p:tavLst>
                                        <p:tav tm="0">
                                          <p:val>
                                            <p:strVal val="#ppt_x"/>
                                          </p:val>
                                        </p:tav>
                                        <p:tav tm="100000">
                                          <p:val>
                                            <p:strVal val="#ppt_x"/>
                                          </p:val>
                                        </p:tav>
                                      </p:tavLst>
                                    </p:anim>
                                    <p:anim calcmode="lin" valueType="num">
                                      <p:cBhvr>
                                        <p:cTn id="156" dur="1000" fill="hold"/>
                                        <p:tgtEl>
                                          <p:spTgt spid="3">
                                            <p:txEl>
                                              <p:pRg st="21" end="2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rtlCol="0">
            <a:normAutofit fontScale="77500" lnSpcReduction="20000"/>
          </a:bodyPr>
          <a:lstStyle/>
          <a:p>
            <a:pPr marL="0" indent="0" fontAlgn="auto">
              <a:spcAft>
                <a:spcPts val="0"/>
              </a:spcAft>
              <a:buFont typeface="Arial" panose="020B0604020202020204" pitchFamily="34" charset="0"/>
              <a:buNone/>
              <a:defRPr/>
            </a:pPr>
            <a:r>
              <a:rPr lang="en-US" b="1" dirty="0" smtClean="0">
                <a:latin typeface="Bookman Old Style" panose="02050604050505020204" pitchFamily="18" charset="0"/>
              </a:rPr>
              <a:t>What is the purpose of kissing?</a:t>
            </a:r>
            <a:endParaRPr lang="en-US" dirty="0" smtClean="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err="1" smtClean="0">
                <a:latin typeface="Bookman Old Style" panose="02050604050505020204" pitchFamily="18" charset="0"/>
              </a:rPr>
              <a:t>Flavour</a:t>
            </a:r>
            <a:r>
              <a:rPr lang="en-US" dirty="0" smtClean="0">
                <a:latin typeface="Bookman Old Style" panose="02050604050505020204" pitchFamily="18" charset="0"/>
              </a:rPr>
              <a:t>/smell of a person</a:t>
            </a: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Everyone wants a kiss to taste </a:t>
            </a:r>
            <a:r>
              <a:rPr lang="en-US" b="1" dirty="0" smtClean="0">
                <a:latin typeface="Bookman Old Style" panose="02050604050505020204" pitchFamily="18" charset="0"/>
              </a:rPr>
              <a:t>fresh</a:t>
            </a:r>
            <a:r>
              <a:rPr lang="en-US" dirty="0" smtClean="0">
                <a:latin typeface="Bookman Old Style" panose="02050604050505020204" pitchFamily="18" charset="0"/>
              </a:rPr>
              <a:t>, except for </a:t>
            </a:r>
            <a:r>
              <a:rPr lang="en-US" b="1" dirty="0" smtClean="0">
                <a:latin typeface="Bookman Old Style" panose="02050604050505020204" pitchFamily="18" charset="0"/>
              </a:rPr>
              <a:t>single men</a:t>
            </a:r>
            <a:r>
              <a:rPr lang="en-US" dirty="0" smtClean="0">
                <a:latin typeface="Bookman Old Style" panose="02050604050505020204" pitchFamily="18" charset="0"/>
              </a:rPr>
              <a:t>, who prefer a kiss to taste like </a:t>
            </a:r>
            <a:r>
              <a:rPr lang="en-US" b="1" dirty="0" smtClean="0">
                <a:latin typeface="Bookman Old Style" panose="02050604050505020204" pitchFamily="18" charset="0"/>
              </a:rPr>
              <a:t>alcohol</a:t>
            </a:r>
            <a:r>
              <a:rPr lang="en-US" dirty="0" smtClean="0">
                <a:latin typeface="Bookman Old Style" panose="02050604050505020204" pitchFamily="18" charset="0"/>
              </a:rPr>
              <a:t>.</a:t>
            </a:r>
          </a:p>
          <a:p>
            <a:pPr marL="0" indent="0" fontAlgn="auto">
              <a:spcAft>
                <a:spcPts val="0"/>
              </a:spcAft>
              <a:buFont typeface="Arial" panose="020B0604020202020204" pitchFamily="34" charset="0"/>
              <a:buNone/>
              <a:defRPr/>
            </a:pPr>
            <a:r>
              <a:rPr lang="en-US" b="1" dirty="0" smtClean="0">
                <a:latin typeface="Bookman Old Style" panose="02050604050505020204" pitchFamily="18" charset="0"/>
              </a:rPr>
              <a:t>Love, Pavlovian Style</a:t>
            </a:r>
            <a:endParaRPr lang="en-US" dirty="0">
              <a:latin typeface="Bookman Old Style" panose="02050604050505020204" pitchFamily="18" charset="0"/>
            </a:endParaRPr>
          </a:p>
          <a:p>
            <a:pPr marL="0" indent="0" fontAlgn="auto">
              <a:spcAft>
                <a:spcPts val="0"/>
              </a:spcAft>
              <a:buFont typeface="Arial" panose="020B0604020202020204" pitchFamily="34" charset="0"/>
              <a:buNone/>
              <a:defRPr/>
            </a:pPr>
            <a:r>
              <a:rPr lang="en-US" b="1" dirty="0" smtClean="0">
                <a:latin typeface="Bookman Old Style" panose="02050604050505020204" pitchFamily="18" charset="0"/>
              </a:rPr>
              <a:t>When do we begin to form our mental image of the ideal mate?</a:t>
            </a:r>
            <a:endParaRPr lang="en-US" dirty="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5-8 years old begin list (love map)</a:t>
            </a: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by teens it’s concrete</a:t>
            </a:r>
          </a:p>
          <a:p>
            <a:pPr marL="0" indent="0" fontAlgn="auto">
              <a:spcAft>
                <a:spcPts val="0"/>
              </a:spcAft>
              <a:buFont typeface="Arial" panose="020B0604020202020204" pitchFamily="34" charset="0"/>
              <a:buNone/>
              <a:defRPr/>
            </a:pPr>
            <a:r>
              <a:rPr lang="en-US" b="1" dirty="0" smtClean="0">
                <a:latin typeface="Bookman Old Style" panose="02050604050505020204" pitchFamily="18" charset="0"/>
              </a:rPr>
              <a:t>What are 5 love predictors?</a:t>
            </a:r>
            <a:endParaRPr lang="en-US" dirty="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meeting in a stimulating environment</a:t>
            </a: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opposites attract: hide/accentuate own personality</a:t>
            </a: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measuring up to mother – both men and women</a:t>
            </a: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other people’s opinions</a:t>
            </a: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discovering someone likes you</a:t>
            </a:r>
          </a:p>
          <a:p>
            <a:pPr marL="0" indent="0" fontAlgn="auto">
              <a:spcAft>
                <a:spcPts val="0"/>
              </a:spcAft>
              <a:buFont typeface="Arial" panose="020B0604020202020204" pitchFamily="34" charset="0"/>
              <a:buNone/>
              <a:defRPr/>
            </a:pPr>
            <a:endParaRPr lang="en-US" dirty="0" smtClean="0"/>
          </a:p>
          <a:p>
            <a:pPr fontAlgn="auto">
              <a:spcAft>
                <a:spcPts val="0"/>
              </a:spcAft>
              <a:buFont typeface="Arial" panose="020B0604020202020204" pitchFamily="34" charset="0"/>
              <a:buChar char="•"/>
              <a:defRPr/>
            </a:pPr>
            <a:endParaRPr lang="en-US" dirty="0" smtClean="0"/>
          </a:p>
          <a:p>
            <a:pPr fontAlgn="auto">
              <a:spcAft>
                <a:spcPts val="0"/>
              </a:spcAft>
              <a:buFont typeface="Arial" panose="020B0604020202020204" pitchFamily="34" charset="0"/>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Effect transition="in" filter="fade">
                                      <p:cBhvr>
                                        <p:cTn id="91" dur="1000"/>
                                        <p:tgtEl>
                                          <p:spTgt spid="3">
                                            <p:txEl>
                                              <p:pRg st="12" end="12"/>
                                            </p:txEl>
                                          </p:spTgt>
                                        </p:tgtEl>
                                      </p:cBhvr>
                                    </p:animEffect>
                                    <p:anim calcmode="lin" valueType="num">
                                      <p:cBhvr>
                                        <p:cTn id="9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latin typeface="Bookman Old Style" panose="02050604050505020204" pitchFamily="18" charset="0"/>
              </a:rPr>
              <a:t>BBC The Human Face: Beauty</a:t>
            </a:r>
            <a:endParaRPr lang="en-US" dirty="0">
              <a:latin typeface="Bookman Old Style" panose="02050604050505020204" pitchFamily="18" charset="0"/>
            </a:endParaRPr>
          </a:p>
        </p:txBody>
      </p:sp>
      <p:sp>
        <p:nvSpPr>
          <p:cNvPr id="26626" name="Content Placeholder 2"/>
          <p:cNvSpPr>
            <a:spLocks noGrp="1"/>
          </p:cNvSpPr>
          <p:nvPr>
            <p:ph idx="1"/>
          </p:nvPr>
        </p:nvSpPr>
        <p:spPr/>
        <p:txBody>
          <a:bodyPr/>
          <a:lstStyle/>
          <a:p>
            <a:r>
              <a:rPr lang="en-US" smtClean="0">
                <a:hlinkClick r:id="rId2"/>
              </a:rPr>
              <a:t>https://www.youtube.com/watch?v=bryEhwNN6oE</a:t>
            </a:r>
            <a:endParaRPr lang="en-US" smtClean="0"/>
          </a:p>
          <a:p>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smtClean="0">
                <a:latin typeface="Bookman Old Style" pitchFamily="18" charset="0"/>
              </a:rPr>
              <a:t>3 Predictable stages of a relationship</a:t>
            </a:r>
            <a:r>
              <a:rPr lang="en-US" sz="3200" smtClean="0">
                <a:latin typeface="Bookman Old Style" pitchFamily="18" charset="0"/>
              </a:rPr>
              <a:t>:</a:t>
            </a:r>
            <a:br>
              <a:rPr lang="en-US" sz="3200" smtClean="0">
                <a:latin typeface="Bookman Old Style" pitchFamily="18" charset="0"/>
              </a:rPr>
            </a:br>
            <a:endParaRPr lang="en-US" sz="3200" smtClean="0">
              <a:latin typeface="Bookman Old Style" pitchFamily="18" charset="0"/>
            </a:endParaRPr>
          </a:p>
        </p:txBody>
      </p:sp>
      <p:sp>
        <p:nvSpPr>
          <p:cNvPr id="3" name="Content Placeholder 2"/>
          <p:cNvSpPr>
            <a:spLocks noGrp="1"/>
          </p:cNvSpPr>
          <p:nvPr>
            <p:ph idx="1"/>
          </p:nvPr>
        </p:nvSpPr>
        <p:spPr>
          <a:xfrm>
            <a:off x="457200" y="914400"/>
            <a:ext cx="8229600" cy="5715000"/>
          </a:xfrm>
        </p:spPr>
        <p:txBody>
          <a:bodyPr rtlCol="0">
            <a:normAutofit/>
          </a:bodyPr>
          <a:lstStyle/>
          <a:p>
            <a:pPr marL="0" indent="0" fontAlgn="auto">
              <a:spcAft>
                <a:spcPts val="0"/>
              </a:spcAft>
              <a:buFont typeface="Arial" panose="020B0604020202020204" pitchFamily="34" charset="0"/>
              <a:buNone/>
              <a:defRPr/>
            </a:pPr>
            <a:r>
              <a:rPr lang="en-US" b="1" dirty="0" smtClean="0">
                <a:latin typeface="Bookman Old Style" panose="02050604050505020204" pitchFamily="18" charset="0"/>
              </a:rPr>
              <a:t>Stage </a:t>
            </a:r>
            <a:r>
              <a:rPr lang="en-US" b="1" dirty="0">
                <a:latin typeface="Bookman Old Style" panose="02050604050505020204" pitchFamily="18" charset="0"/>
              </a:rPr>
              <a:t>1</a:t>
            </a:r>
            <a:r>
              <a:rPr lang="en-US" dirty="0">
                <a:latin typeface="Bookman Old Style" panose="02050604050505020204" pitchFamily="18" charset="0"/>
              </a:rPr>
              <a:t>: </a:t>
            </a:r>
          </a:p>
          <a:p>
            <a:pPr fontAlgn="auto">
              <a:spcAft>
                <a:spcPts val="0"/>
              </a:spcAft>
              <a:buFont typeface="Arial" panose="020B0604020202020204" pitchFamily="34" charset="0"/>
              <a:buBlip>
                <a:blip r:embed="rId2"/>
              </a:buBlip>
              <a:defRPr/>
            </a:pPr>
            <a:r>
              <a:rPr lang="en-US" dirty="0">
                <a:latin typeface="Bookman Old Style" panose="02050604050505020204" pitchFamily="18" charset="0"/>
              </a:rPr>
              <a:t>Relationships are romantic, warm, and respectful, focusing on exploration, sexual attraction, and the idealization of the partner.  </a:t>
            </a:r>
            <a:endParaRPr lang="en-US" dirty="0" smtClean="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Individuals </a:t>
            </a:r>
            <a:r>
              <a:rPr lang="en-US" dirty="0">
                <a:latin typeface="Bookman Old Style" panose="02050604050505020204" pitchFamily="18" charset="0"/>
              </a:rPr>
              <a:t>also build self-esteem as they try to develop the relationship they want.</a:t>
            </a:r>
          </a:p>
          <a:p>
            <a:pPr marL="0" indent="0" fontAlgn="auto">
              <a:spcAft>
                <a:spcPts val="0"/>
              </a:spcAft>
              <a:buFont typeface="Arial" panose="020B0604020202020204" pitchFamily="34" charset="0"/>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rtlCol="0">
            <a:normAutofit/>
          </a:bodyPr>
          <a:lstStyle/>
          <a:p>
            <a:pPr marL="0" indent="0" fontAlgn="auto">
              <a:spcAft>
                <a:spcPts val="0"/>
              </a:spcAft>
              <a:buFont typeface="Arial" panose="020B0604020202020204" pitchFamily="34" charset="0"/>
              <a:buNone/>
              <a:defRPr/>
            </a:pPr>
            <a:r>
              <a:rPr lang="en-US" b="1" dirty="0">
                <a:latin typeface="Bookman Old Style" panose="02050604050505020204" pitchFamily="18" charset="0"/>
              </a:rPr>
              <a:t>Stage 2:</a:t>
            </a:r>
            <a:r>
              <a:rPr lang="en-US" dirty="0">
                <a:latin typeface="Bookman Old Style" panose="02050604050505020204" pitchFamily="18" charset="0"/>
              </a:rPr>
              <a:t>  </a:t>
            </a:r>
          </a:p>
          <a:p>
            <a:pPr fontAlgn="auto">
              <a:spcAft>
                <a:spcPts val="0"/>
              </a:spcAft>
              <a:buFont typeface="Arial" panose="020B0604020202020204" pitchFamily="34" charset="0"/>
              <a:buBlip>
                <a:blip r:embed="rId2"/>
              </a:buBlip>
              <a:defRPr/>
            </a:pPr>
            <a:r>
              <a:rPr lang="en-US" dirty="0">
                <a:latin typeface="Bookman Old Style" panose="02050604050505020204" pitchFamily="18" charset="0"/>
              </a:rPr>
              <a:t>Conflict arises as individuals become more demanding to meet their own needs.  </a:t>
            </a:r>
            <a:endParaRPr lang="en-US" dirty="0" smtClean="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Results </a:t>
            </a:r>
            <a:r>
              <a:rPr lang="en-US" dirty="0">
                <a:latin typeface="Bookman Old Style" panose="02050604050505020204" pitchFamily="18" charset="0"/>
              </a:rPr>
              <a:t>in instability in the relationship and requires both partners to change their </a:t>
            </a:r>
            <a:r>
              <a:rPr lang="en-US" dirty="0" err="1" smtClean="0">
                <a:latin typeface="Bookman Old Style" panose="02050604050505020204" pitchFamily="18" charset="0"/>
              </a:rPr>
              <a:t>behaviour</a:t>
            </a:r>
            <a:r>
              <a:rPr lang="en-US" dirty="0" smtClean="0">
                <a:latin typeface="Bookman Old Style" panose="02050604050505020204" pitchFamily="18" charset="0"/>
              </a:rPr>
              <a:t>.</a:t>
            </a: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May </a:t>
            </a:r>
            <a:r>
              <a:rPr lang="en-US" dirty="0">
                <a:latin typeface="Bookman Old Style" panose="02050604050505020204" pitchFamily="18" charset="0"/>
              </a:rPr>
              <a:t>feel let down because the relationship is less rewarding.</a:t>
            </a:r>
          </a:p>
          <a:p>
            <a:pPr marL="0" indent="0" fontAlgn="auto">
              <a:spcAft>
                <a:spcPts val="0"/>
              </a:spcAft>
              <a:buFont typeface="Arial" panose="020B0604020202020204" pitchFamily="34" charset="0"/>
              <a:buNone/>
              <a:defRPr/>
            </a:pPr>
            <a:endParaRPr lang="en-US" dirty="0"/>
          </a:p>
          <a:p>
            <a:pPr fontAlgn="auto">
              <a:spcAft>
                <a:spcPts val="0"/>
              </a:spcAft>
              <a:buFont typeface="Arial" panose="020B0604020202020204" pitchFamily="34" charset="0"/>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rtlCol="0">
            <a:normAutofit/>
          </a:bodyPr>
          <a:lstStyle/>
          <a:p>
            <a:pPr marL="0" indent="0" fontAlgn="auto">
              <a:spcAft>
                <a:spcPts val="0"/>
              </a:spcAft>
              <a:buFont typeface="Arial" panose="020B0604020202020204" pitchFamily="34" charset="0"/>
              <a:buNone/>
              <a:defRPr/>
            </a:pPr>
            <a:r>
              <a:rPr lang="en-US" b="1" dirty="0">
                <a:latin typeface="Bookman Old Style" panose="02050604050505020204" pitchFamily="18" charset="0"/>
              </a:rPr>
              <a:t>Stage 3</a:t>
            </a:r>
            <a:r>
              <a:rPr lang="en-US" dirty="0">
                <a:latin typeface="Bookman Old Style" panose="02050604050505020204" pitchFamily="18" charset="0"/>
              </a:rPr>
              <a:t>:  </a:t>
            </a:r>
          </a:p>
          <a:p>
            <a:pPr fontAlgn="auto">
              <a:spcAft>
                <a:spcPts val="0"/>
              </a:spcAft>
              <a:buFont typeface="Arial" panose="020B0604020202020204" pitchFamily="34" charset="0"/>
              <a:buBlip>
                <a:blip r:embed="rId2"/>
              </a:buBlip>
              <a:defRPr/>
            </a:pPr>
            <a:r>
              <a:rPr lang="en-US" dirty="0">
                <a:latin typeface="Bookman Old Style" panose="02050604050505020204" pitchFamily="18" charset="0"/>
              </a:rPr>
              <a:t>Couples compromise and negotiate a relationship that meets their needs as well as possible.  </a:t>
            </a:r>
            <a:endParaRPr lang="en-US" dirty="0" smtClean="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Relationship </a:t>
            </a:r>
            <a:r>
              <a:rPr lang="en-US" dirty="0">
                <a:latin typeface="Bookman Old Style" panose="02050604050505020204" pitchFamily="18" charset="0"/>
              </a:rPr>
              <a:t>becomes more realistic, mature, and </a:t>
            </a:r>
            <a:r>
              <a:rPr lang="en-US" dirty="0" smtClean="0">
                <a:latin typeface="Bookman Old Style" panose="02050604050505020204" pitchFamily="18" charset="0"/>
              </a:rPr>
              <a:t>stable.</a:t>
            </a: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Key </a:t>
            </a:r>
            <a:r>
              <a:rPr lang="en-US" dirty="0">
                <a:latin typeface="Bookman Old Style" panose="02050604050505020204" pitchFamily="18" charset="0"/>
              </a:rPr>
              <a:t>to surviving stage 2 is to be honest about your needs and become more flexible in your role.</a:t>
            </a:r>
          </a:p>
          <a:p>
            <a:pPr fontAlgn="auto">
              <a:spcAft>
                <a:spcPts val="0"/>
              </a:spcAft>
              <a:buFont typeface="Arial" panose="020B0604020202020204" pitchFamily="34" charset="0"/>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rtlCol="0">
            <a:normAutofit fontScale="77500" lnSpcReduction="20000"/>
          </a:bodyPr>
          <a:lstStyle/>
          <a:p>
            <a:pPr fontAlgn="auto">
              <a:spcAft>
                <a:spcPts val="0"/>
              </a:spcAft>
              <a:buFont typeface="Arial" panose="020B0604020202020204" pitchFamily="34" charset="0"/>
              <a:buBlip>
                <a:blip r:embed="rId2"/>
              </a:buBlip>
              <a:defRPr/>
            </a:pPr>
            <a:r>
              <a:rPr lang="en-US" dirty="0">
                <a:latin typeface="Bookman Old Style" panose="02050604050505020204" pitchFamily="18" charset="0"/>
              </a:rPr>
              <a:t>Crises (normal and predictable) cause the instability of stage 2 to recur and require the couple to renegotiate their relationship repeatedly.</a:t>
            </a:r>
          </a:p>
          <a:p>
            <a:pPr marL="0" indent="0" fontAlgn="auto">
              <a:spcAft>
                <a:spcPts val="0"/>
              </a:spcAft>
              <a:buFont typeface="Arial" panose="020B0604020202020204" pitchFamily="34" charset="0"/>
              <a:buNone/>
              <a:defRPr/>
            </a:pPr>
            <a:r>
              <a:rPr lang="en-US" dirty="0" smtClean="0">
                <a:latin typeface="Bookman Old Style" panose="02050604050505020204" pitchFamily="18" charset="0"/>
              </a:rPr>
              <a:t>Predictable </a:t>
            </a:r>
            <a:r>
              <a:rPr lang="en-US" dirty="0">
                <a:latin typeface="Bookman Old Style" panose="02050604050505020204" pitchFamily="18" charset="0"/>
              </a:rPr>
              <a:t>developmental crises include:</a:t>
            </a:r>
          </a:p>
          <a:p>
            <a:pPr fontAlgn="auto">
              <a:spcAft>
                <a:spcPts val="0"/>
              </a:spcAft>
              <a:buFont typeface="Arial" panose="020B0604020202020204" pitchFamily="34" charset="0"/>
              <a:buBlip>
                <a:blip r:embed="rId2"/>
              </a:buBlip>
              <a:defRPr/>
            </a:pPr>
            <a:r>
              <a:rPr lang="en-US" dirty="0">
                <a:latin typeface="Bookman Old Style" panose="02050604050505020204" pitchFamily="18" charset="0"/>
              </a:rPr>
              <a:t>Adjustment to </a:t>
            </a:r>
            <a:r>
              <a:rPr lang="en-US" dirty="0" smtClean="0">
                <a:latin typeface="Bookman Old Style" panose="02050604050505020204" pitchFamily="18" charset="0"/>
              </a:rPr>
              <a:t>marriage</a:t>
            </a: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Birth </a:t>
            </a:r>
            <a:r>
              <a:rPr lang="en-US" dirty="0">
                <a:latin typeface="Bookman Old Style" panose="02050604050505020204" pitchFamily="18" charset="0"/>
              </a:rPr>
              <a:t>of a </a:t>
            </a:r>
            <a:r>
              <a:rPr lang="en-US" dirty="0" smtClean="0">
                <a:latin typeface="Bookman Old Style" panose="02050604050505020204" pitchFamily="18" charset="0"/>
              </a:rPr>
              <a:t>child</a:t>
            </a: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Teenage years</a:t>
            </a: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Children </a:t>
            </a:r>
            <a:r>
              <a:rPr lang="en-US" dirty="0">
                <a:latin typeface="Bookman Old Style" panose="02050604050505020204" pitchFamily="18" charset="0"/>
              </a:rPr>
              <a:t>leaving </a:t>
            </a:r>
            <a:r>
              <a:rPr lang="en-US" dirty="0" smtClean="0">
                <a:latin typeface="Bookman Old Style" panose="02050604050505020204" pitchFamily="18" charset="0"/>
              </a:rPr>
              <a:t>home</a:t>
            </a: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Retirement</a:t>
            </a:r>
            <a:endParaRPr lang="en-US" dirty="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Growing </a:t>
            </a:r>
            <a:r>
              <a:rPr lang="en-US" dirty="0">
                <a:latin typeface="Bookman Old Style" panose="02050604050505020204" pitchFamily="18" charset="0"/>
              </a:rPr>
              <a:t>old </a:t>
            </a:r>
            <a:r>
              <a:rPr lang="en-US" dirty="0" smtClean="0">
                <a:latin typeface="Bookman Old Style" panose="02050604050505020204" pitchFamily="18" charset="0"/>
              </a:rPr>
              <a:t>together</a:t>
            </a: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Some </a:t>
            </a:r>
            <a:r>
              <a:rPr lang="en-US" dirty="0">
                <a:latin typeface="Bookman Old Style" panose="02050604050505020204" pitchFamily="18" charset="0"/>
              </a:rPr>
              <a:t>couples will also be challenged by </a:t>
            </a:r>
            <a:r>
              <a:rPr lang="en-US" b="1" u="sng" dirty="0">
                <a:latin typeface="Bookman Old Style" panose="02050604050505020204" pitchFamily="18" charset="0"/>
              </a:rPr>
              <a:t>non-normative crises</a:t>
            </a:r>
            <a:r>
              <a:rPr lang="en-US" dirty="0">
                <a:latin typeface="Bookman Old Style" panose="02050604050505020204" pitchFamily="18" charset="0"/>
              </a:rPr>
              <a:t>, such as unemployment, infertility, illness or infidelity.</a:t>
            </a:r>
          </a:p>
          <a:p>
            <a:pPr fontAlgn="auto">
              <a:spcAft>
                <a:spcPts val="0"/>
              </a:spcAft>
              <a:buFont typeface="Arial" panose="020B0604020202020204" pitchFamily="34" charset="0"/>
              <a:buChar char="•"/>
              <a:defRPr/>
            </a:pPr>
            <a:r>
              <a:rPr lang="en-US" b="1" dirty="0">
                <a:latin typeface="Bookman Old Style" panose="02050604050505020204" pitchFamily="18" charset="0"/>
              </a:rPr>
              <a:t>p.208 in focus </a:t>
            </a:r>
            <a:r>
              <a:rPr lang="en-US" b="1" i="1" dirty="0">
                <a:latin typeface="Bookman Old Style" panose="02050604050505020204" pitchFamily="18" charset="0"/>
              </a:rPr>
              <a:t>Matrimony as the Ultimate Adventure</a:t>
            </a:r>
            <a:endParaRPr lang="en-US" dirty="0">
              <a:latin typeface="Bookman Old Style" panose="02050604050505020204" pitchFamily="18" charset="0"/>
            </a:endParaRPr>
          </a:p>
          <a:p>
            <a:pPr fontAlgn="auto">
              <a:spcAft>
                <a:spcPts val="0"/>
              </a:spcAft>
              <a:buFont typeface="Arial" panose="020B0604020202020204" pitchFamily="34" charset="0"/>
              <a:buChar char="•"/>
              <a:defRPr/>
            </a:pPr>
            <a:r>
              <a:rPr lang="en-US" dirty="0">
                <a:latin typeface="Bookman Old Style" panose="02050604050505020204" pitchFamily="18" charset="0"/>
              </a:rPr>
              <a:t>p.206 FYI </a:t>
            </a:r>
            <a:r>
              <a:rPr lang="en-US" b="1" i="1" dirty="0">
                <a:latin typeface="Bookman Old Style" panose="02050604050505020204" pitchFamily="18" charset="0"/>
              </a:rPr>
              <a:t>Nine “Psychological Tasks” Needed for a Good Marriage</a:t>
            </a:r>
            <a:endParaRPr lang="en-US" dirty="0">
              <a:latin typeface="Bookman Old Style" panose="02050604050505020204" pitchFamily="18" charset="0"/>
            </a:endParaRPr>
          </a:p>
          <a:p>
            <a:pPr fontAlgn="auto">
              <a:spcAft>
                <a:spcPts val="0"/>
              </a:spcAft>
              <a:buFont typeface="Arial" panose="020B0604020202020204" pitchFamily="34" charset="0"/>
              <a:buChar char="•"/>
              <a:defRPr/>
            </a:pPr>
            <a:endParaRPr lang="en-US" dirty="0"/>
          </a:p>
          <a:p>
            <a:pPr fontAlgn="auto">
              <a:spcAft>
                <a:spcPts val="0"/>
              </a:spcAft>
              <a:buFont typeface="Arial" panose="020B0604020202020204" pitchFamily="34" charset="0"/>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229600" cy="1143000"/>
          </a:xfrm>
        </p:spPr>
        <p:txBody>
          <a:bodyPr rtlCol="0">
            <a:normAutofit fontScale="90000"/>
          </a:bodyPr>
          <a:lstStyle/>
          <a:p>
            <a:pPr fontAlgn="auto">
              <a:spcAft>
                <a:spcPts val="0"/>
              </a:spcAft>
              <a:defRPr/>
            </a:pPr>
            <a:r>
              <a:rPr lang="en-US" b="1" dirty="0">
                <a:latin typeface="Bookman Old Style" panose="02050604050505020204" pitchFamily="18" charset="0"/>
              </a:rPr>
              <a:t>The Purpose of Marriage</a:t>
            </a:r>
            <a:r>
              <a:rPr lang="en-US" dirty="0">
                <a:latin typeface="Bookman Old Style" panose="02050604050505020204" pitchFamily="18" charset="0"/>
              </a:rPr>
              <a:t/>
            </a:r>
            <a:br>
              <a:rPr lang="en-US" dirty="0">
                <a:latin typeface="Bookman Old Style" panose="02050604050505020204" pitchFamily="18" charset="0"/>
              </a:rPr>
            </a:br>
            <a:r>
              <a:rPr lang="en-US" b="1" dirty="0">
                <a:latin typeface="Bookman Old Style" panose="02050604050505020204" pitchFamily="18" charset="0"/>
              </a:rPr>
              <a:t> </a:t>
            </a:r>
            <a:r>
              <a:rPr lang="en-US" dirty="0">
                <a:latin typeface="Bookman Old Style" panose="02050604050505020204" pitchFamily="18" charset="0"/>
              </a:rPr>
              <a:t/>
            </a:r>
            <a:br>
              <a:rPr lang="en-US" dirty="0">
                <a:latin typeface="Bookman Old Style" panose="02050604050505020204" pitchFamily="18" charset="0"/>
              </a:rPr>
            </a:br>
            <a:endParaRPr lang="en-US" dirty="0">
              <a:latin typeface="Bookman Old Style" panose="02050604050505020204" pitchFamily="18" charset="0"/>
            </a:endParaRPr>
          </a:p>
        </p:txBody>
      </p:sp>
      <p:sp>
        <p:nvSpPr>
          <p:cNvPr id="3" name="Content Placeholder 2"/>
          <p:cNvSpPr>
            <a:spLocks noGrp="1"/>
          </p:cNvSpPr>
          <p:nvPr>
            <p:ph idx="1"/>
          </p:nvPr>
        </p:nvSpPr>
        <p:spPr>
          <a:xfrm>
            <a:off x="457200" y="762000"/>
            <a:ext cx="8229600" cy="5943600"/>
          </a:xfrm>
        </p:spPr>
        <p:txBody>
          <a:bodyPr rtlCol="0">
            <a:noAutofit/>
          </a:bodyPr>
          <a:lstStyle/>
          <a:p>
            <a:pPr marL="0" indent="0" fontAlgn="auto">
              <a:spcAft>
                <a:spcPts val="0"/>
              </a:spcAft>
              <a:buFont typeface="Arial" panose="020B0604020202020204" pitchFamily="34" charset="0"/>
              <a:buNone/>
              <a:defRPr/>
            </a:pPr>
            <a:r>
              <a:rPr lang="en-US" sz="1800" b="1" dirty="0" smtClean="0">
                <a:latin typeface="Bookman Old Style" panose="02050604050505020204" pitchFamily="18" charset="0"/>
              </a:rPr>
              <a:t>Marriage</a:t>
            </a:r>
            <a:r>
              <a:rPr lang="en-US" sz="1800" b="1" dirty="0">
                <a:latin typeface="Bookman Old Style" panose="02050604050505020204" pitchFamily="18" charset="0"/>
              </a:rPr>
              <a:t>:</a:t>
            </a:r>
            <a:r>
              <a:rPr lang="en-US" sz="1800" dirty="0">
                <a:latin typeface="Bookman Old Style" panose="02050604050505020204" pitchFamily="18" charset="0"/>
              </a:rPr>
              <a:t>  a socially legitimate sexual union, begun with a public announcement and with some idea of permanence, and assumed with a more or less explicit </a:t>
            </a:r>
            <a:r>
              <a:rPr lang="en-US" sz="1800" dirty="0" smtClean="0">
                <a:latin typeface="Bookman Old Style" panose="02050604050505020204" pitchFamily="18" charset="0"/>
              </a:rPr>
              <a:t>contract.</a:t>
            </a:r>
          </a:p>
          <a:p>
            <a:pPr fontAlgn="auto">
              <a:spcAft>
                <a:spcPts val="0"/>
              </a:spcAft>
              <a:buFont typeface="Arial" panose="020B0604020202020204" pitchFamily="34" charset="0"/>
              <a:buBlip>
                <a:blip r:embed="rId2"/>
              </a:buBlip>
              <a:defRPr/>
            </a:pPr>
            <a:r>
              <a:rPr lang="en-US" sz="1800" dirty="0" smtClean="0">
                <a:latin typeface="Bookman Old Style" panose="02050604050505020204" pitchFamily="18" charset="0"/>
              </a:rPr>
              <a:t>In </a:t>
            </a:r>
            <a:r>
              <a:rPr lang="en-US" sz="1800" dirty="0">
                <a:latin typeface="Bookman Old Style" panose="02050604050505020204" pitchFamily="18" charset="0"/>
              </a:rPr>
              <a:t>Canada: most 1</a:t>
            </a:r>
            <a:r>
              <a:rPr lang="en-US" sz="1800" baseline="30000" dirty="0">
                <a:latin typeface="Bookman Old Style" panose="02050604050505020204" pitchFamily="18" charset="0"/>
              </a:rPr>
              <a:t>st</a:t>
            </a:r>
            <a:r>
              <a:rPr lang="en-US" sz="1800" dirty="0">
                <a:latin typeface="Bookman Old Style" panose="02050604050505020204" pitchFamily="18" charset="0"/>
              </a:rPr>
              <a:t> relationships = conjugal, common law, cohabitation without </a:t>
            </a:r>
            <a:r>
              <a:rPr lang="en-US" sz="1800" dirty="0" smtClean="0">
                <a:latin typeface="Bookman Old Style" panose="02050604050505020204" pitchFamily="18" charset="0"/>
              </a:rPr>
              <a:t>marrying.</a:t>
            </a:r>
          </a:p>
          <a:p>
            <a:pPr fontAlgn="auto">
              <a:spcAft>
                <a:spcPts val="0"/>
              </a:spcAft>
              <a:buFont typeface="Arial" panose="020B0604020202020204" pitchFamily="34" charset="0"/>
              <a:buBlip>
                <a:blip r:embed="rId2"/>
              </a:buBlip>
              <a:defRPr/>
            </a:pPr>
            <a:r>
              <a:rPr lang="en-US" sz="1800" dirty="0" smtClean="0">
                <a:latin typeface="Bookman Old Style" panose="02050604050505020204" pitchFamily="18" charset="0"/>
              </a:rPr>
              <a:t>Marriage </a:t>
            </a:r>
            <a:r>
              <a:rPr lang="en-US" sz="1800" dirty="0">
                <a:latin typeface="Bookman Old Style" panose="02050604050505020204" pitchFamily="18" charset="0"/>
              </a:rPr>
              <a:t>is a rite of passage &amp; signifies transition to adulthood (across societies).</a:t>
            </a:r>
          </a:p>
          <a:p>
            <a:pPr marL="0" indent="0" fontAlgn="auto">
              <a:spcAft>
                <a:spcPts val="0"/>
              </a:spcAft>
              <a:buFont typeface="Arial" panose="020B0604020202020204" pitchFamily="34" charset="0"/>
              <a:buNone/>
              <a:defRPr/>
            </a:pPr>
            <a:r>
              <a:rPr lang="en-US" sz="1800" dirty="0">
                <a:latin typeface="Bookman Old Style" panose="02050604050505020204" pitchFamily="18" charset="0"/>
              </a:rPr>
              <a:t> </a:t>
            </a:r>
          </a:p>
          <a:p>
            <a:pPr marL="0" indent="0" fontAlgn="auto">
              <a:spcAft>
                <a:spcPts val="0"/>
              </a:spcAft>
              <a:buFont typeface="Arial" panose="020B0604020202020204" pitchFamily="34" charset="0"/>
              <a:buNone/>
              <a:defRPr/>
            </a:pPr>
            <a:r>
              <a:rPr lang="en-US" sz="1800" b="1" dirty="0">
                <a:latin typeface="Bookman Old Style" panose="02050604050505020204" pitchFamily="18" charset="0"/>
              </a:rPr>
              <a:t>Pair-Bond:</a:t>
            </a:r>
            <a:r>
              <a:rPr lang="en-US" sz="1800" dirty="0">
                <a:latin typeface="Bookman Old Style" panose="02050604050505020204" pitchFamily="18" charset="0"/>
              </a:rPr>
              <a:t> the enduring relationship between a male and a female, thought to be essential to human survival (Helen Fisher)</a:t>
            </a:r>
          </a:p>
          <a:p>
            <a:pPr marL="0" indent="0" fontAlgn="auto">
              <a:spcAft>
                <a:spcPts val="0"/>
              </a:spcAft>
              <a:buFont typeface="Arial" panose="020B0604020202020204" pitchFamily="34" charset="0"/>
              <a:buNone/>
              <a:defRPr/>
            </a:pPr>
            <a:r>
              <a:rPr lang="en-US" sz="1800" dirty="0">
                <a:latin typeface="Bookman Old Style" panose="02050604050505020204" pitchFamily="18" charset="0"/>
              </a:rPr>
              <a:t> </a:t>
            </a:r>
          </a:p>
          <a:p>
            <a:pPr marL="0" indent="0" fontAlgn="auto">
              <a:spcAft>
                <a:spcPts val="0"/>
              </a:spcAft>
              <a:buFont typeface="Arial" panose="020B0604020202020204" pitchFamily="34" charset="0"/>
              <a:buNone/>
              <a:defRPr/>
            </a:pPr>
            <a:r>
              <a:rPr lang="en-US" sz="1800" b="1" dirty="0">
                <a:latin typeface="Bookman Old Style" panose="02050604050505020204" pitchFamily="18" charset="0"/>
              </a:rPr>
              <a:t>Helen Fisher</a:t>
            </a:r>
            <a:r>
              <a:rPr lang="en-US" sz="1800" dirty="0">
                <a:latin typeface="Bookman Old Style" panose="02050604050505020204" pitchFamily="18" charset="0"/>
              </a:rPr>
              <a:t> (American </a:t>
            </a:r>
            <a:r>
              <a:rPr lang="en-US" sz="1800" dirty="0" smtClean="0">
                <a:latin typeface="Bookman Old Style" panose="02050604050505020204" pitchFamily="18" charset="0"/>
              </a:rPr>
              <a:t>Anthropologist)</a:t>
            </a:r>
          </a:p>
          <a:p>
            <a:pPr fontAlgn="auto">
              <a:spcAft>
                <a:spcPts val="0"/>
              </a:spcAft>
              <a:buFont typeface="Arial" panose="020B0604020202020204" pitchFamily="34" charset="0"/>
              <a:buBlip>
                <a:blip r:embed="rId2"/>
              </a:buBlip>
              <a:defRPr/>
            </a:pPr>
            <a:r>
              <a:rPr lang="en-US" sz="1800" dirty="0" smtClean="0">
                <a:latin typeface="Bookman Old Style" panose="02050604050505020204" pitchFamily="18" charset="0"/>
              </a:rPr>
              <a:t>Reproducing </a:t>
            </a:r>
            <a:r>
              <a:rPr lang="en-US" sz="1800" dirty="0">
                <a:latin typeface="Bookman Old Style" panose="02050604050505020204" pitchFamily="18" charset="0"/>
              </a:rPr>
              <a:t>&amp; protecting children needed to continue </a:t>
            </a:r>
            <a:r>
              <a:rPr lang="en-US" sz="1800" dirty="0" smtClean="0">
                <a:latin typeface="Bookman Old Style" panose="02050604050505020204" pitchFamily="18" charset="0"/>
              </a:rPr>
              <a:t>existence.</a:t>
            </a:r>
          </a:p>
          <a:p>
            <a:pPr fontAlgn="auto">
              <a:spcAft>
                <a:spcPts val="0"/>
              </a:spcAft>
              <a:buFont typeface="Arial" panose="020B0604020202020204" pitchFamily="34" charset="0"/>
              <a:buBlip>
                <a:blip r:embed="rId2"/>
              </a:buBlip>
              <a:defRPr/>
            </a:pPr>
            <a:r>
              <a:rPr lang="en-US" sz="1800" dirty="0" smtClean="0">
                <a:latin typeface="Bookman Old Style" panose="02050604050505020204" pitchFamily="18" charset="0"/>
              </a:rPr>
              <a:t>Male </a:t>
            </a:r>
            <a:r>
              <a:rPr lang="en-US" sz="1800" dirty="0">
                <a:latin typeface="Bookman Old Style" panose="02050604050505020204" pitchFamily="18" charset="0"/>
              </a:rPr>
              <a:t>and female have a biological urge to </a:t>
            </a:r>
            <a:r>
              <a:rPr lang="en-US" sz="1800" dirty="0" smtClean="0">
                <a:latin typeface="Bookman Old Style" panose="02050604050505020204" pitchFamily="18" charset="0"/>
              </a:rPr>
              <a:t>reproduce.</a:t>
            </a:r>
          </a:p>
          <a:p>
            <a:pPr fontAlgn="auto">
              <a:spcAft>
                <a:spcPts val="0"/>
              </a:spcAft>
              <a:buFont typeface="Arial" panose="020B0604020202020204" pitchFamily="34" charset="0"/>
              <a:buBlip>
                <a:blip r:embed="rId2"/>
              </a:buBlip>
              <a:defRPr/>
            </a:pPr>
            <a:r>
              <a:rPr lang="en-US" sz="1800" b="1" dirty="0" smtClean="0">
                <a:latin typeface="Bookman Old Style" panose="02050604050505020204" pitchFamily="18" charset="0"/>
              </a:rPr>
              <a:t>Functionalists</a:t>
            </a:r>
            <a:r>
              <a:rPr lang="en-US" sz="1800" b="1" dirty="0">
                <a:latin typeface="Bookman Old Style" panose="02050604050505020204" pitchFamily="18" charset="0"/>
              </a:rPr>
              <a:t>:</a:t>
            </a:r>
            <a:r>
              <a:rPr lang="en-US" sz="1800" dirty="0">
                <a:latin typeface="Bookman Old Style" panose="02050604050505020204" pitchFamily="18" charset="0"/>
              </a:rPr>
              <a:t>  Marriage necessary in the organization of society (marriage as a social invention</a:t>
            </a:r>
            <a:r>
              <a:rPr lang="en-US" sz="1800" dirty="0" smtClean="0">
                <a:latin typeface="Bookman Old Style" panose="02050604050505020204" pitchFamily="18" charset="0"/>
              </a:rPr>
              <a:t>).</a:t>
            </a:r>
          </a:p>
          <a:p>
            <a:pPr fontAlgn="auto">
              <a:spcAft>
                <a:spcPts val="0"/>
              </a:spcAft>
              <a:buFont typeface="Arial" panose="020B0604020202020204" pitchFamily="34" charset="0"/>
              <a:buBlip>
                <a:blip r:embed="rId2"/>
              </a:buBlip>
              <a:defRPr/>
            </a:pPr>
            <a:r>
              <a:rPr lang="en-US" sz="1800" dirty="0" smtClean="0">
                <a:latin typeface="Bookman Old Style" panose="02050604050505020204" pitchFamily="18" charset="0"/>
              </a:rPr>
              <a:t>People </a:t>
            </a:r>
            <a:r>
              <a:rPr lang="en-US" sz="1800" dirty="0">
                <a:latin typeface="Bookman Old Style" panose="02050604050505020204" pitchFamily="18" charset="0"/>
              </a:rPr>
              <a:t>happiest when they marry because they serve useful purposes for society.</a:t>
            </a:r>
          </a:p>
          <a:p>
            <a:pPr marL="0" indent="0" fontAlgn="auto">
              <a:spcAft>
                <a:spcPts val="0"/>
              </a:spcAft>
              <a:buFont typeface="Arial" panose="020B0604020202020204" pitchFamily="34" charset="0"/>
              <a:buNone/>
              <a:defRPr/>
            </a:pPr>
            <a:endParaRPr lang="en-US" sz="1600" dirty="0">
              <a:latin typeface="Bookman Old Style" panose="020506040505050202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Effect transition="in" filter="fade">
                                      <p:cBhvr>
                                        <p:cTn id="70" dur="1000"/>
                                        <p:tgtEl>
                                          <p:spTgt spid="3">
                                            <p:txEl>
                                              <p:pRg st="8" end="8"/>
                                            </p:txEl>
                                          </p:spTgt>
                                        </p:tgtEl>
                                      </p:cBhvr>
                                    </p:animEffect>
                                    <p:anim calcmode="lin" valueType="num">
                                      <p:cBhvr>
                                        <p:cTn id="7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9" end="9"/>
                                            </p:txEl>
                                          </p:spTgt>
                                        </p:tgtEl>
                                        <p:attrNameLst>
                                          <p:attrName>style.visibility</p:attrName>
                                        </p:attrNameLst>
                                      </p:cBhvr>
                                      <p:to>
                                        <p:strVal val="visible"/>
                                      </p:to>
                                    </p:set>
                                    <p:animEffect transition="in" filter="fade">
                                      <p:cBhvr>
                                        <p:cTn id="77" dur="1000"/>
                                        <p:tgtEl>
                                          <p:spTgt spid="3">
                                            <p:txEl>
                                              <p:pRg st="9" end="9"/>
                                            </p:txEl>
                                          </p:spTgt>
                                        </p:tgtEl>
                                      </p:cBhvr>
                                    </p:animEffect>
                                    <p:anim calcmode="lin" valueType="num">
                                      <p:cBhvr>
                                        <p:cTn id="7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0" end="10"/>
                                            </p:txEl>
                                          </p:spTgt>
                                        </p:tgtEl>
                                        <p:attrNameLst>
                                          <p:attrName>style.visibility</p:attrName>
                                        </p:attrNameLst>
                                      </p:cBhvr>
                                      <p:to>
                                        <p:strVal val="visible"/>
                                      </p:to>
                                    </p:set>
                                    <p:animEffect transition="in" filter="fade">
                                      <p:cBhvr>
                                        <p:cTn id="84" dur="1000"/>
                                        <p:tgtEl>
                                          <p:spTgt spid="3">
                                            <p:txEl>
                                              <p:pRg st="10" end="10"/>
                                            </p:txEl>
                                          </p:spTgt>
                                        </p:tgtEl>
                                      </p:cBhvr>
                                    </p:animEffect>
                                    <p:anim calcmode="lin" valueType="num">
                                      <p:cBhvr>
                                        <p:cTn id="8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rtlCol="0">
            <a:normAutofit fontScale="85000" lnSpcReduction="10000"/>
          </a:bodyPr>
          <a:lstStyle/>
          <a:p>
            <a:pPr marL="0" indent="0" fontAlgn="auto">
              <a:spcAft>
                <a:spcPts val="0"/>
              </a:spcAft>
              <a:buFont typeface="Arial" panose="020B0604020202020204" pitchFamily="34" charset="0"/>
              <a:buNone/>
              <a:defRPr/>
            </a:pPr>
            <a:r>
              <a:rPr lang="en-US" b="1" dirty="0">
                <a:latin typeface="Bookman Old Style" panose="02050604050505020204" pitchFamily="18" charset="0"/>
              </a:rPr>
              <a:t>Personal Reasons</a:t>
            </a:r>
            <a:r>
              <a:rPr lang="en-US" dirty="0">
                <a:latin typeface="Bookman Old Style" panose="02050604050505020204" pitchFamily="18" charset="0"/>
              </a:rPr>
              <a:t>:</a:t>
            </a:r>
          </a:p>
          <a:p>
            <a:pPr fontAlgn="auto">
              <a:spcAft>
                <a:spcPts val="0"/>
              </a:spcAft>
              <a:buFont typeface="Arial" panose="020B0604020202020204" pitchFamily="34" charset="0"/>
              <a:buBlip>
                <a:blip r:embed="rId2"/>
              </a:buBlip>
              <a:defRPr/>
            </a:pPr>
            <a:r>
              <a:rPr lang="en-US" dirty="0">
                <a:latin typeface="Bookman Old Style" panose="02050604050505020204" pitchFamily="18" charset="0"/>
              </a:rPr>
              <a:t>Adult </a:t>
            </a:r>
            <a:r>
              <a:rPr lang="en-US" dirty="0" smtClean="0">
                <a:latin typeface="Bookman Old Style" panose="02050604050505020204" pitchFamily="18" charset="0"/>
              </a:rPr>
              <a:t>status</a:t>
            </a: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Better </a:t>
            </a:r>
            <a:r>
              <a:rPr lang="en-US" dirty="0">
                <a:latin typeface="Bookman Old Style" panose="02050604050505020204" pitchFamily="18" charset="0"/>
              </a:rPr>
              <a:t>standard of living (pool </a:t>
            </a:r>
            <a:r>
              <a:rPr lang="en-US" dirty="0" smtClean="0">
                <a:latin typeface="Bookman Old Style" panose="02050604050505020204" pitchFamily="18" charset="0"/>
              </a:rPr>
              <a:t>resources)</a:t>
            </a: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Help </a:t>
            </a:r>
            <a:r>
              <a:rPr lang="en-US" dirty="0">
                <a:latin typeface="Bookman Old Style" panose="02050604050505020204" pitchFamily="18" charset="0"/>
              </a:rPr>
              <a:t>form person’s identity, sense of </a:t>
            </a:r>
            <a:r>
              <a:rPr lang="en-US" dirty="0" smtClean="0">
                <a:latin typeface="Bookman Old Style" panose="02050604050505020204" pitchFamily="18" charset="0"/>
              </a:rPr>
              <a:t>purpose</a:t>
            </a: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Commit </a:t>
            </a:r>
            <a:r>
              <a:rPr lang="en-US" dirty="0">
                <a:latin typeface="Bookman Old Style" panose="02050604050505020204" pitchFamily="18" charset="0"/>
              </a:rPr>
              <a:t>to </a:t>
            </a:r>
            <a:r>
              <a:rPr lang="en-US" dirty="0" smtClean="0">
                <a:latin typeface="Bookman Old Style" panose="02050604050505020204" pitchFamily="18" charset="0"/>
              </a:rPr>
              <a:t>someone</a:t>
            </a:r>
          </a:p>
          <a:p>
            <a:pPr marL="0" indent="0" fontAlgn="auto">
              <a:spcAft>
                <a:spcPts val="0"/>
              </a:spcAft>
              <a:buFont typeface="Arial" panose="020B0604020202020204" pitchFamily="34" charset="0"/>
              <a:buNone/>
              <a:defRPr/>
            </a:pPr>
            <a:r>
              <a:rPr lang="en-US" b="1" dirty="0" smtClean="0">
                <a:latin typeface="Bookman Old Style" panose="02050604050505020204" pitchFamily="18" charset="0"/>
              </a:rPr>
              <a:t>Social </a:t>
            </a:r>
            <a:r>
              <a:rPr lang="en-US" b="1" dirty="0">
                <a:latin typeface="Bookman Old Style" panose="02050604050505020204" pitchFamily="18" charset="0"/>
              </a:rPr>
              <a:t>Exchange Theory</a:t>
            </a:r>
            <a:r>
              <a:rPr lang="en-US" dirty="0">
                <a:latin typeface="Bookman Old Style" panose="02050604050505020204" pitchFamily="18" charset="0"/>
              </a:rPr>
              <a:t>: belief that being married is better than being single (pro vs </a:t>
            </a:r>
            <a:r>
              <a:rPr lang="en-US" dirty="0" smtClean="0">
                <a:latin typeface="Bookman Old Style" panose="02050604050505020204" pitchFamily="18" charset="0"/>
              </a:rPr>
              <a:t>con)</a:t>
            </a: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21</a:t>
            </a:r>
            <a:r>
              <a:rPr lang="en-US" baseline="30000" dirty="0" smtClean="0">
                <a:latin typeface="Bookman Old Style" panose="02050604050505020204" pitchFamily="18" charset="0"/>
              </a:rPr>
              <a:t>st</a:t>
            </a:r>
            <a:r>
              <a:rPr lang="en-US" dirty="0" smtClean="0">
                <a:latin typeface="Bookman Old Style" panose="02050604050505020204" pitchFamily="18" charset="0"/>
              </a:rPr>
              <a:t> </a:t>
            </a:r>
            <a:r>
              <a:rPr lang="en-US" dirty="0">
                <a:latin typeface="Bookman Old Style" panose="02050604050505020204" pitchFamily="18" charset="0"/>
              </a:rPr>
              <a:t>century, many people not </a:t>
            </a:r>
            <a:r>
              <a:rPr lang="en-US" dirty="0" smtClean="0">
                <a:latin typeface="Bookman Old Style" panose="02050604050505020204" pitchFamily="18" charset="0"/>
              </a:rPr>
              <a:t>marrying</a:t>
            </a: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marriage </a:t>
            </a:r>
            <a:r>
              <a:rPr lang="en-US" dirty="0">
                <a:latin typeface="Bookman Old Style" panose="02050604050505020204" pitchFamily="18" charset="0"/>
              </a:rPr>
              <a:t>rate is down, although </a:t>
            </a:r>
            <a:r>
              <a:rPr lang="en-US" dirty="0" smtClean="0">
                <a:latin typeface="Bookman Old Style" panose="02050604050505020204" pitchFamily="18" charset="0"/>
              </a:rPr>
              <a:t>couples </a:t>
            </a:r>
            <a:r>
              <a:rPr lang="en-US" dirty="0">
                <a:latin typeface="Bookman Old Style" panose="02050604050505020204" pitchFamily="18" charset="0"/>
              </a:rPr>
              <a:t>forming conjugal relationships is </a:t>
            </a:r>
            <a:r>
              <a:rPr lang="en-US" dirty="0" smtClean="0">
                <a:latin typeface="Bookman Old Style" panose="02050604050505020204" pitchFamily="18" charset="0"/>
              </a:rPr>
              <a:t>increasing.</a:t>
            </a:r>
          </a:p>
          <a:p>
            <a:pPr fontAlgn="auto">
              <a:spcAft>
                <a:spcPts val="0"/>
              </a:spcAft>
              <a:buFont typeface="Arial" panose="020B0604020202020204" pitchFamily="34" charset="0"/>
              <a:buBlip>
                <a:blip r:embed="rId2"/>
              </a:buBlip>
              <a:defRPr/>
            </a:pPr>
            <a:r>
              <a:rPr lang="en-US" b="1" dirty="0" smtClean="0">
                <a:latin typeface="Bookman Old Style" panose="02050604050505020204" pitchFamily="18" charset="0"/>
              </a:rPr>
              <a:t>Common </a:t>
            </a:r>
            <a:r>
              <a:rPr lang="en-US" b="1" dirty="0">
                <a:latin typeface="Bookman Old Style" panose="02050604050505020204" pitchFamily="18" charset="0"/>
              </a:rPr>
              <a:t>Law</a:t>
            </a:r>
            <a:r>
              <a:rPr lang="en-US" dirty="0">
                <a:latin typeface="Bookman Old Style" panose="02050604050505020204" pitchFamily="18" charset="0"/>
              </a:rPr>
              <a:t>: intimate relationship (cohabitation) </a:t>
            </a:r>
            <a:r>
              <a:rPr lang="en-US" dirty="0" smtClean="0">
                <a:latin typeface="Bookman Old Style" panose="02050604050505020204" pitchFamily="18" charset="0"/>
              </a:rPr>
              <a:t>within a couple.  </a:t>
            </a:r>
            <a:r>
              <a:rPr lang="en-US" dirty="0">
                <a:latin typeface="Bookman Old Style" panose="02050604050505020204" pitchFamily="18" charset="0"/>
              </a:rPr>
              <a:t>To live together without legally marrying.</a:t>
            </a:r>
          </a:p>
          <a:p>
            <a:pPr fontAlgn="auto">
              <a:spcAft>
                <a:spcPts val="0"/>
              </a:spcAft>
              <a:buFont typeface="Arial" panose="020B0604020202020204" pitchFamily="34" charset="0"/>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rtlCol="0">
            <a:normAutofit lnSpcReduction="10000"/>
          </a:bodyPr>
          <a:lstStyle/>
          <a:p>
            <a:pPr marL="0" indent="0" fontAlgn="auto">
              <a:spcAft>
                <a:spcPts val="0"/>
              </a:spcAft>
              <a:buFont typeface="Arial" panose="020B0604020202020204" pitchFamily="34" charset="0"/>
              <a:buNone/>
              <a:defRPr/>
            </a:pPr>
            <a:r>
              <a:rPr lang="en-US" b="1" dirty="0">
                <a:latin typeface="Baskerville Old Face" panose="02020602080505020303" pitchFamily="18" charset="0"/>
              </a:rPr>
              <a:t>Dating</a:t>
            </a:r>
            <a:endParaRPr lang="en-US" sz="2800" dirty="0">
              <a:latin typeface="Baskerville Old Face" panose="02020602080505020303" pitchFamily="18" charset="0"/>
            </a:endParaRPr>
          </a:p>
          <a:p>
            <a:pPr fontAlgn="auto">
              <a:spcAft>
                <a:spcPts val="0"/>
              </a:spcAft>
              <a:buFont typeface="Arial" panose="020B0604020202020204" pitchFamily="34" charset="0"/>
              <a:buBlip>
                <a:blip r:embed="rId2"/>
              </a:buBlip>
              <a:defRPr/>
            </a:pPr>
            <a:r>
              <a:rPr lang="en-US" dirty="0">
                <a:latin typeface="Baskerville Old Face" panose="02020602080505020303" pitchFamily="18" charset="0"/>
              </a:rPr>
              <a:t>20</a:t>
            </a:r>
            <a:r>
              <a:rPr lang="en-US" baseline="30000" dirty="0">
                <a:latin typeface="Baskerville Old Face" panose="02020602080505020303" pitchFamily="18" charset="0"/>
              </a:rPr>
              <a:t>th</a:t>
            </a:r>
            <a:r>
              <a:rPr lang="en-US" dirty="0">
                <a:latin typeface="Baskerville Old Face" panose="02020602080505020303" pitchFamily="18" charset="0"/>
              </a:rPr>
              <a:t> century </a:t>
            </a:r>
            <a:r>
              <a:rPr lang="en-US" dirty="0" smtClean="0">
                <a:latin typeface="Baskerville Old Face" panose="02020602080505020303" pitchFamily="18" charset="0"/>
              </a:rPr>
              <a:t>invention</a:t>
            </a:r>
            <a:endParaRPr lang="en-US" sz="2800" dirty="0" smtClean="0">
              <a:latin typeface="Baskerville Old Face" panose="02020602080505020303" pitchFamily="18" charset="0"/>
            </a:endParaRPr>
          </a:p>
          <a:p>
            <a:pPr fontAlgn="auto">
              <a:spcAft>
                <a:spcPts val="0"/>
              </a:spcAft>
              <a:buFont typeface="Arial" panose="020B0604020202020204" pitchFamily="34" charset="0"/>
              <a:buBlip>
                <a:blip r:embed="rId2"/>
              </a:buBlip>
              <a:defRPr/>
            </a:pPr>
            <a:r>
              <a:rPr lang="en-US" dirty="0" smtClean="0">
                <a:latin typeface="Baskerville Old Face" panose="02020602080505020303" pitchFamily="18" charset="0"/>
              </a:rPr>
              <a:t>it </a:t>
            </a:r>
            <a:r>
              <a:rPr lang="en-US" dirty="0">
                <a:latin typeface="Baskerville Old Face" panose="02020602080505020303" pitchFamily="18" charset="0"/>
              </a:rPr>
              <a:t>is now a recreation; not someone you have to </a:t>
            </a:r>
            <a:r>
              <a:rPr lang="en-US" dirty="0" smtClean="0">
                <a:latin typeface="Baskerville Old Face" panose="02020602080505020303" pitchFamily="18" charset="0"/>
              </a:rPr>
              <a:t>marry</a:t>
            </a:r>
            <a:endParaRPr lang="en-US" sz="2800" dirty="0">
              <a:latin typeface="Baskerville Old Face" panose="02020602080505020303" pitchFamily="18" charset="0"/>
            </a:endParaRPr>
          </a:p>
          <a:p>
            <a:pPr fontAlgn="auto">
              <a:spcAft>
                <a:spcPts val="0"/>
              </a:spcAft>
              <a:buFont typeface="Arial" panose="020B0604020202020204" pitchFamily="34" charset="0"/>
              <a:buBlip>
                <a:blip r:embed="rId2"/>
              </a:buBlip>
              <a:defRPr/>
            </a:pPr>
            <a:r>
              <a:rPr lang="en-US" dirty="0" smtClean="0">
                <a:latin typeface="Baskerville Old Face" panose="02020602080505020303" pitchFamily="18" charset="0"/>
              </a:rPr>
              <a:t>at </a:t>
            </a:r>
            <a:r>
              <a:rPr lang="en-US" dirty="0">
                <a:latin typeface="Baskerville Old Face" panose="02020602080505020303" pitchFamily="18" charset="0"/>
              </a:rPr>
              <a:t>the turn of the century: mate selection was made for you (</a:t>
            </a:r>
            <a:r>
              <a:rPr lang="en-US" dirty="0" smtClean="0">
                <a:latin typeface="Baskerville Old Face" panose="02020602080505020303" pitchFamily="18" charset="0"/>
              </a:rPr>
              <a:t>parents/circumstance)</a:t>
            </a:r>
            <a:endParaRPr lang="en-US" sz="2800" dirty="0" smtClean="0">
              <a:latin typeface="Baskerville Old Face" panose="02020602080505020303" pitchFamily="18" charset="0"/>
            </a:endParaRPr>
          </a:p>
          <a:p>
            <a:pPr fontAlgn="auto">
              <a:spcAft>
                <a:spcPts val="0"/>
              </a:spcAft>
              <a:buFont typeface="Arial" panose="020B0604020202020204" pitchFamily="34" charset="0"/>
              <a:buBlip>
                <a:blip r:embed="rId2"/>
              </a:buBlip>
              <a:defRPr/>
            </a:pPr>
            <a:r>
              <a:rPr lang="en-US" dirty="0" smtClean="0">
                <a:latin typeface="Baskerville Old Face" panose="02020602080505020303" pitchFamily="18" charset="0"/>
              </a:rPr>
              <a:t>rural</a:t>
            </a:r>
            <a:r>
              <a:rPr lang="en-US" dirty="0">
                <a:latin typeface="Baskerville Old Face" panose="02020602080505020303" pitchFamily="18" charset="0"/>
              </a:rPr>
              <a:t>: selection for mate was very poor, very limited houses in your </a:t>
            </a:r>
            <a:r>
              <a:rPr lang="en-US" dirty="0" smtClean="0">
                <a:latin typeface="Baskerville Old Face" panose="02020602080505020303" pitchFamily="18" charset="0"/>
              </a:rPr>
              <a:t>vicinity</a:t>
            </a:r>
            <a:endParaRPr lang="en-US" sz="2800" dirty="0" smtClean="0">
              <a:latin typeface="Baskerville Old Face" panose="02020602080505020303" pitchFamily="18" charset="0"/>
            </a:endParaRPr>
          </a:p>
          <a:p>
            <a:pPr fontAlgn="auto">
              <a:spcAft>
                <a:spcPts val="0"/>
              </a:spcAft>
              <a:buFont typeface="Arial" panose="020B0604020202020204" pitchFamily="34" charset="0"/>
              <a:buBlip>
                <a:blip r:embed="rId2"/>
              </a:buBlip>
              <a:defRPr/>
            </a:pPr>
            <a:r>
              <a:rPr lang="en-US" dirty="0" smtClean="0">
                <a:latin typeface="Baskerville Old Face" panose="02020602080505020303" pitchFamily="18" charset="0"/>
              </a:rPr>
              <a:t>no </a:t>
            </a:r>
            <a:r>
              <a:rPr lang="en-US" dirty="0">
                <a:latin typeface="Baskerville Old Face" panose="02020602080505020303" pitchFamily="18" charset="0"/>
              </a:rPr>
              <a:t>dating: if you met, you got </a:t>
            </a:r>
            <a:r>
              <a:rPr lang="en-US" dirty="0" smtClean="0">
                <a:latin typeface="Baskerville Old Face" panose="02020602080505020303" pitchFamily="18" charset="0"/>
              </a:rPr>
              <a:t>married</a:t>
            </a:r>
            <a:endParaRPr lang="en-US" sz="2400" dirty="0" smtClean="0">
              <a:latin typeface="Baskerville Old Face" panose="02020602080505020303" pitchFamily="18" charset="0"/>
            </a:endParaRPr>
          </a:p>
          <a:p>
            <a:pPr fontAlgn="auto">
              <a:spcAft>
                <a:spcPts val="0"/>
              </a:spcAft>
              <a:buFont typeface="Arial" panose="020B0604020202020204" pitchFamily="34" charset="0"/>
              <a:buBlip>
                <a:blip r:embed="rId2"/>
              </a:buBlip>
              <a:defRPr/>
            </a:pPr>
            <a:r>
              <a:rPr lang="en-US" dirty="0" smtClean="0">
                <a:latin typeface="Baskerville Old Face" panose="02020602080505020303" pitchFamily="18" charset="0"/>
              </a:rPr>
              <a:t>Technological </a:t>
            </a:r>
            <a:r>
              <a:rPr lang="en-US" dirty="0">
                <a:latin typeface="Baskerville Old Face" panose="02020602080505020303" pitchFamily="18" charset="0"/>
              </a:rPr>
              <a:t>advances has allowed us the freedom to date</a:t>
            </a:r>
            <a:endParaRPr lang="en-US" sz="2800" dirty="0">
              <a:latin typeface="Baskerville Old Face" panose="02020602080505020303" pitchFamily="18" charset="0"/>
            </a:endParaRPr>
          </a:p>
          <a:p>
            <a:pPr fontAlgn="auto">
              <a:spcAft>
                <a:spcPts val="0"/>
              </a:spcAft>
              <a:buFont typeface="Arial" panose="020B0604020202020204" pitchFamily="34" charset="0"/>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a:latin typeface="Bookman Old Style" panose="02050604050505020204" pitchFamily="18" charset="0"/>
              </a:rPr>
              <a:t>The Wheel Theory of Love</a:t>
            </a:r>
            <a:r>
              <a:rPr lang="en-US" sz="3600" dirty="0">
                <a:latin typeface="Bookman Old Style" panose="02050604050505020204" pitchFamily="18" charset="0"/>
              </a:rPr>
              <a:t/>
            </a:r>
            <a:br>
              <a:rPr lang="en-US" sz="3600" dirty="0">
                <a:latin typeface="Bookman Old Style" panose="02050604050505020204" pitchFamily="18" charset="0"/>
              </a:rPr>
            </a:br>
            <a:endParaRPr lang="en-US" dirty="0">
              <a:latin typeface="Bookman Old Style" panose="02050604050505020204" pitchFamily="18" charset="0"/>
            </a:endParaRPr>
          </a:p>
        </p:txBody>
      </p:sp>
      <p:sp>
        <p:nvSpPr>
          <p:cNvPr id="3" name="Content Placeholder 2"/>
          <p:cNvSpPr>
            <a:spLocks noGrp="1"/>
          </p:cNvSpPr>
          <p:nvPr>
            <p:ph idx="1"/>
          </p:nvPr>
        </p:nvSpPr>
        <p:spPr>
          <a:xfrm>
            <a:off x="457200" y="914400"/>
            <a:ext cx="8229600" cy="5715000"/>
          </a:xfrm>
        </p:spPr>
        <p:txBody>
          <a:bodyPr rtlCol="0">
            <a:normAutofit/>
          </a:bodyPr>
          <a:lstStyle/>
          <a:p>
            <a:pPr marL="0" indent="0" fontAlgn="auto">
              <a:spcAft>
                <a:spcPts val="0"/>
              </a:spcAft>
              <a:buFont typeface="Arial" panose="020B0604020202020204" pitchFamily="34" charset="0"/>
              <a:buNone/>
              <a:defRPr/>
            </a:pPr>
            <a:endParaRPr lang="en-US" sz="2400" dirty="0"/>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Developed by Reiss (1980)</a:t>
            </a:r>
            <a:endParaRPr lang="en-US" sz="2400" dirty="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Studied how people truly fall in love</a:t>
            </a:r>
            <a:endParaRPr lang="en-US" sz="2400" dirty="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If moving clockwise on the wheel = fall in love</a:t>
            </a:r>
            <a:endParaRPr lang="en-US" sz="2400" dirty="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Counter </a:t>
            </a:r>
            <a:r>
              <a:rPr lang="en-US" dirty="0">
                <a:latin typeface="Bookman Old Style" panose="02050604050505020204" pitchFamily="18" charset="0"/>
              </a:rPr>
              <a:t>clockwise = out of </a:t>
            </a:r>
            <a:r>
              <a:rPr lang="en-US" dirty="0" smtClean="0">
                <a:latin typeface="Bookman Old Style" panose="02050604050505020204" pitchFamily="18" charset="0"/>
              </a:rPr>
              <a:t>love</a:t>
            </a:r>
            <a:endParaRPr lang="en-US" sz="2400" dirty="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Two </a:t>
            </a:r>
            <a:r>
              <a:rPr lang="en-US" dirty="0">
                <a:latin typeface="Bookman Old Style" panose="02050604050505020204" pitchFamily="18" charset="0"/>
              </a:rPr>
              <a:t>people may not be at same point/not necessarily together</a:t>
            </a:r>
            <a:endParaRPr lang="en-US" sz="2400" dirty="0">
              <a:latin typeface="Bookman Old Style" panose="02050604050505020204" pitchFamily="18" charset="0"/>
            </a:endParaRPr>
          </a:p>
          <a:p>
            <a:pPr fontAlgn="auto">
              <a:spcAft>
                <a:spcPts val="0"/>
              </a:spcAft>
              <a:buFont typeface="Arial" panose="020B0604020202020204" pitchFamily="34" charset="0"/>
              <a:buChar char="•"/>
              <a:defRPr/>
            </a:pPr>
            <a:endParaRPr lang="en-US" sz="2400" dirty="0">
              <a:latin typeface="Bookman Old Style" panose="020506040505050202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ages.slideplayer.com/18/6101632/slides/slide_30.jpg"/>
          <p:cNvPicPr>
            <a:picLocks noChangeAspect="1" noChangeArrowheads="1"/>
          </p:cNvPicPr>
          <p:nvPr/>
        </p:nvPicPr>
        <p:blipFill>
          <a:blip r:embed="rId2"/>
          <a:srcRect/>
          <a:stretch>
            <a:fillRect/>
          </a:stretch>
        </p:blipFill>
        <p:spPr bwMode="auto">
          <a:xfrm>
            <a:off x="6350" y="20638"/>
            <a:ext cx="9137650" cy="68532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629400"/>
          </a:xfrm>
        </p:spPr>
        <p:txBody>
          <a:bodyPr rtlCol="0">
            <a:normAutofit fontScale="77500" lnSpcReduction="20000"/>
          </a:bodyPr>
          <a:lstStyle/>
          <a:p>
            <a:pPr marL="0" indent="0" fontAlgn="auto">
              <a:spcAft>
                <a:spcPts val="0"/>
              </a:spcAft>
              <a:buFont typeface="Arial" panose="020B0604020202020204" pitchFamily="34" charset="0"/>
              <a:buNone/>
              <a:defRPr/>
            </a:pPr>
            <a:r>
              <a:rPr lang="en-US" b="1" dirty="0">
                <a:latin typeface="Bookman Old Style" panose="02050604050505020204" pitchFamily="18" charset="0"/>
              </a:rPr>
              <a:t>Rapport</a:t>
            </a:r>
            <a:endParaRPr lang="en-US" sz="2400" dirty="0">
              <a:latin typeface="Bookman Old Style" panose="02050604050505020204" pitchFamily="18" charset="0"/>
            </a:endParaRPr>
          </a:p>
          <a:p>
            <a:pPr lvl="1" fontAlgn="auto">
              <a:spcAft>
                <a:spcPts val="0"/>
              </a:spcAft>
              <a:buFont typeface="Arial" panose="020B0604020202020204" pitchFamily="34" charset="0"/>
              <a:buBlip>
                <a:blip r:embed="rId2"/>
              </a:buBlip>
              <a:defRPr/>
            </a:pPr>
            <a:r>
              <a:rPr lang="en-US" dirty="0">
                <a:latin typeface="Bookman Old Style" panose="02050604050505020204" pitchFamily="18" charset="0"/>
              </a:rPr>
              <a:t>Find you make a connection with other </a:t>
            </a:r>
            <a:r>
              <a:rPr lang="en-US" dirty="0" smtClean="0">
                <a:latin typeface="Bookman Old Style" panose="02050604050505020204" pitchFamily="18" charset="0"/>
              </a:rPr>
              <a:t>person</a:t>
            </a:r>
            <a:endParaRPr lang="en-US" sz="2000" dirty="0">
              <a:latin typeface="Bookman Old Style" panose="02050604050505020204" pitchFamily="18" charset="0"/>
            </a:endParaRPr>
          </a:p>
          <a:p>
            <a:pPr lvl="1"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Original </a:t>
            </a:r>
            <a:r>
              <a:rPr lang="en-US" dirty="0">
                <a:latin typeface="Bookman Old Style" panose="02050604050505020204" pitchFamily="18" charset="0"/>
              </a:rPr>
              <a:t>attraction to person</a:t>
            </a:r>
            <a:endParaRPr lang="en-US" sz="2000" dirty="0">
              <a:latin typeface="Bookman Old Style" panose="02050604050505020204" pitchFamily="18" charset="0"/>
            </a:endParaRPr>
          </a:p>
          <a:p>
            <a:pPr marL="0" indent="0" fontAlgn="auto">
              <a:spcAft>
                <a:spcPts val="0"/>
              </a:spcAft>
              <a:buFont typeface="Arial" panose="020B0604020202020204" pitchFamily="34" charset="0"/>
              <a:buNone/>
              <a:defRPr/>
            </a:pPr>
            <a:r>
              <a:rPr lang="en-US" dirty="0">
                <a:latin typeface="Bookman Old Style" panose="02050604050505020204" pitchFamily="18" charset="0"/>
              </a:rPr>
              <a:t>Examples:</a:t>
            </a:r>
            <a:endParaRPr lang="en-US" sz="2400" dirty="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Physical appearance</a:t>
            </a:r>
            <a:endParaRPr lang="en-US" sz="2400" dirty="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Mannerisms</a:t>
            </a:r>
            <a:endParaRPr lang="en-US" sz="2400" dirty="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Personality</a:t>
            </a:r>
            <a:endParaRPr lang="en-US" sz="2400" dirty="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Sense </a:t>
            </a:r>
            <a:r>
              <a:rPr lang="en-US" dirty="0">
                <a:latin typeface="Bookman Old Style" panose="02050604050505020204" pitchFamily="18" charset="0"/>
              </a:rPr>
              <a:t>of </a:t>
            </a:r>
            <a:r>
              <a:rPr lang="en-US" dirty="0" err="1" smtClean="0">
                <a:latin typeface="Bookman Old Style" panose="02050604050505020204" pitchFamily="18" charset="0"/>
              </a:rPr>
              <a:t>humour</a:t>
            </a:r>
            <a:endParaRPr lang="en-US" sz="2400" dirty="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Maturity</a:t>
            </a:r>
            <a:endParaRPr lang="en-US" sz="2400" dirty="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Vivaciousness</a:t>
            </a:r>
            <a:r>
              <a:rPr lang="en-US" dirty="0">
                <a:latin typeface="Bookman Old Style" panose="02050604050505020204" pitchFamily="18" charset="0"/>
              </a:rPr>
              <a:t>, </a:t>
            </a:r>
            <a:r>
              <a:rPr lang="en-US" dirty="0" smtClean="0">
                <a:latin typeface="Bookman Old Style" panose="02050604050505020204" pitchFamily="18" charset="0"/>
              </a:rPr>
              <a:t>outgoing</a:t>
            </a:r>
            <a:endParaRPr lang="en-US" sz="2400" dirty="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Confidence </a:t>
            </a:r>
            <a:r>
              <a:rPr lang="en-US" dirty="0">
                <a:latin typeface="Bookman Old Style" panose="02050604050505020204" pitchFamily="18" charset="0"/>
              </a:rPr>
              <a:t>in </a:t>
            </a:r>
            <a:r>
              <a:rPr lang="en-US" dirty="0" smtClean="0">
                <a:latin typeface="Bookman Old Style" panose="02050604050505020204" pitchFamily="18" charset="0"/>
              </a:rPr>
              <a:t>themselves</a:t>
            </a: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Cheerfulness</a:t>
            </a:r>
            <a:endParaRPr lang="en-US" sz="2400" dirty="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Personal hygiene</a:t>
            </a:r>
            <a:endParaRPr lang="en-US" sz="2400" dirty="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Ability </a:t>
            </a:r>
            <a:r>
              <a:rPr lang="en-US" dirty="0">
                <a:latin typeface="Bookman Old Style" panose="02050604050505020204" pitchFamily="18" charset="0"/>
              </a:rPr>
              <a:t>to </a:t>
            </a:r>
            <a:r>
              <a:rPr lang="en-US" dirty="0" smtClean="0">
                <a:latin typeface="Bookman Old Style" panose="02050604050505020204" pitchFamily="18" charset="0"/>
              </a:rPr>
              <a:t>communicate</a:t>
            </a:r>
            <a:endParaRPr lang="en-US" sz="2400" dirty="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Compassion</a:t>
            </a:r>
            <a:endParaRPr lang="en-US" sz="2400" dirty="0">
              <a:latin typeface="Bookman Old Style" panose="02050604050505020204" pitchFamily="18" charset="0"/>
            </a:endParaRPr>
          </a:p>
          <a:p>
            <a:pPr marL="0" indent="0" fontAlgn="auto">
              <a:spcAft>
                <a:spcPts val="0"/>
              </a:spcAft>
              <a:buFont typeface="Arial" panose="020B0604020202020204" pitchFamily="34" charset="0"/>
              <a:buNone/>
              <a:defRPr/>
            </a:pPr>
            <a:r>
              <a:rPr lang="en-US" dirty="0">
                <a:latin typeface="Bookman Old Style" panose="02050604050505020204" pitchFamily="18" charset="0"/>
              </a:rPr>
              <a:t/>
            </a:r>
            <a:br>
              <a:rPr lang="en-US" dirty="0">
                <a:latin typeface="Bookman Old Style" panose="02050604050505020204" pitchFamily="18" charset="0"/>
              </a:rPr>
            </a:br>
            <a:r>
              <a:rPr lang="en-US" dirty="0">
                <a:latin typeface="Bookman Old Style" panose="02050604050505020204" pitchFamily="18" charset="0"/>
              </a:rPr>
              <a:t>Doesn’t necessarily have to move on from here</a:t>
            </a:r>
            <a:endParaRPr lang="en-US" sz="2400" dirty="0">
              <a:latin typeface="Bookman Old Style" panose="02050604050505020204" pitchFamily="18" charset="0"/>
            </a:endParaRPr>
          </a:p>
          <a:p>
            <a:pPr marL="0" indent="0" fontAlgn="auto">
              <a:spcAft>
                <a:spcPts val="0"/>
              </a:spcAft>
              <a:buFont typeface="Arial" panose="020B0604020202020204" pitchFamily="34" charset="0"/>
              <a:buNone/>
              <a:defRPr/>
            </a:pPr>
            <a:endParaRPr lang="en-US" sz="2400" dirty="0">
              <a:latin typeface="Bookman Old Style" panose="02050604050505020204" pitchFamily="18" charset="0"/>
            </a:endParaRPr>
          </a:p>
          <a:p>
            <a:pPr fontAlgn="auto">
              <a:spcAft>
                <a:spcPts val="0"/>
              </a:spcAft>
              <a:buFont typeface="Arial" panose="020B0604020202020204" pitchFamily="34" charset="0"/>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Effect transition="in" filter="fade">
                                      <p:cBhvr>
                                        <p:cTn id="59" dur="1000"/>
                                        <p:tgtEl>
                                          <p:spTgt spid="3">
                                            <p:txEl>
                                              <p:pRg st="8" end="8"/>
                                            </p:txEl>
                                          </p:spTgt>
                                        </p:tgtEl>
                                      </p:cBhvr>
                                    </p:animEffect>
                                    <p:anim calcmode="lin" valueType="num">
                                      <p:cBhvr>
                                        <p:cTn id="6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Effect transition="in" filter="fade">
                                      <p:cBhvr>
                                        <p:cTn id="66" dur="1000"/>
                                        <p:tgtEl>
                                          <p:spTgt spid="3">
                                            <p:txEl>
                                              <p:pRg st="9" end="9"/>
                                            </p:txEl>
                                          </p:spTgt>
                                        </p:tgtEl>
                                      </p:cBhvr>
                                    </p:animEffect>
                                    <p:anim calcmode="lin" valueType="num">
                                      <p:cBhvr>
                                        <p:cTn id="6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Effect transition="in" filter="fade">
                                      <p:cBhvr>
                                        <p:cTn id="73" dur="1000"/>
                                        <p:tgtEl>
                                          <p:spTgt spid="3">
                                            <p:txEl>
                                              <p:pRg st="10" end="10"/>
                                            </p:txEl>
                                          </p:spTgt>
                                        </p:tgtEl>
                                      </p:cBhvr>
                                    </p:animEffect>
                                    <p:anim calcmode="lin" valueType="num">
                                      <p:cBhvr>
                                        <p:cTn id="7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3">
                                            <p:txEl>
                                              <p:pRg st="11" end="11"/>
                                            </p:txEl>
                                          </p:spTgt>
                                        </p:tgtEl>
                                        <p:attrNameLst>
                                          <p:attrName>style.visibility</p:attrName>
                                        </p:attrNameLst>
                                      </p:cBhvr>
                                      <p:to>
                                        <p:strVal val="visible"/>
                                      </p:to>
                                    </p:set>
                                    <p:animEffect transition="in" filter="fade">
                                      <p:cBhvr>
                                        <p:cTn id="80" dur="1000"/>
                                        <p:tgtEl>
                                          <p:spTgt spid="3">
                                            <p:txEl>
                                              <p:pRg st="11" end="11"/>
                                            </p:txEl>
                                          </p:spTgt>
                                        </p:tgtEl>
                                      </p:cBhvr>
                                    </p:animEffect>
                                    <p:anim calcmode="lin" valueType="num">
                                      <p:cBhvr>
                                        <p:cTn id="81"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2"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2" presetClass="entr" presetSubtype="0" fill="hold" grpId="0" nodeType="clickEffect">
                                  <p:stCondLst>
                                    <p:cond delay="0"/>
                                  </p:stCondLst>
                                  <p:childTnLst>
                                    <p:set>
                                      <p:cBhvr>
                                        <p:cTn id="86" dur="1" fill="hold">
                                          <p:stCondLst>
                                            <p:cond delay="0"/>
                                          </p:stCondLst>
                                        </p:cTn>
                                        <p:tgtEl>
                                          <p:spTgt spid="3">
                                            <p:txEl>
                                              <p:pRg st="12" end="12"/>
                                            </p:txEl>
                                          </p:spTgt>
                                        </p:tgtEl>
                                        <p:attrNameLst>
                                          <p:attrName>style.visibility</p:attrName>
                                        </p:attrNameLst>
                                      </p:cBhvr>
                                      <p:to>
                                        <p:strVal val="visible"/>
                                      </p:to>
                                    </p:set>
                                    <p:animEffect transition="in" filter="fade">
                                      <p:cBhvr>
                                        <p:cTn id="87" dur="1000"/>
                                        <p:tgtEl>
                                          <p:spTgt spid="3">
                                            <p:txEl>
                                              <p:pRg st="12" end="12"/>
                                            </p:txEl>
                                          </p:spTgt>
                                        </p:tgtEl>
                                      </p:cBhvr>
                                    </p:animEffect>
                                    <p:anim calcmode="lin" valueType="num">
                                      <p:cBhvr>
                                        <p:cTn id="88"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9"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42" presetClass="entr" presetSubtype="0" fill="hold" grpId="0" nodeType="clickEffect">
                                  <p:stCondLst>
                                    <p:cond delay="0"/>
                                  </p:stCondLst>
                                  <p:childTnLst>
                                    <p:set>
                                      <p:cBhvr>
                                        <p:cTn id="93" dur="1" fill="hold">
                                          <p:stCondLst>
                                            <p:cond delay="0"/>
                                          </p:stCondLst>
                                        </p:cTn>
                                        <p:tgtEl>
                                          <p:spTgt spid="3">
                                            <p:txEl>
                                              <p:pRg st="13" end="13"/>
                                            </p:txEl>
                                          </p:spTgt>
                                        </p:tgtEl>
                                        <p:attrNameLst>
                                          <p:attrName>style.visibility</p:attrName>
                                        </p:attrNameLst>
                                      </p:cBhvr>
                                      <p:to>
                                        <p:strVal val="visible"/>
                                      </p:to>
                                    </p:set>
                                    <p:animEffect transition="in" filter="fade">
                                      <p:cBhvr>
                                        <p:cTn id="94" dur="1000"/>
                                        <p:tgtEl>
                                          <p:spTgt spid="3">
                                            <p:txEl>
                                              <p:pRg st="13" end="13"/>
                                            </p:txEl>
                                          </p:spTgt>
                                        </p:tgtEl>
                                      </p:cBhvr>
                                    </p:animEffect>
                                    <p:anim calcmode="lin" valueType="num">
                                      <p:cBhvr>
                                        <p:cTn id="9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96"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42" presetClass="entr" presetSubtype="0" fill="hold" grpId="0" nodeType="clickEffect">
                                  <p:stCondLst>
                                    <p:cond delay="0"/>
                                  </p:stCondLst>
                                  <p:childTnLst>
                                    <p:set>
                                      <p:cBhvr>
                                        <p:cTn id="100" dur="1" fill="hold">
                                          <p:stCondLst>
                                            <p:cond delay="0"/>
                                          </p:stCondLst>
                                        </p:cTn>
                                        <p:tgtEl>
                                          <p:spTgt spid="3">
                                            <p:txEl>
                                              <p:pRg st="14" end="14"/>
                                            </p:txEl>
                                          </p:spTgt>
                                        </p:tgtEl>
                                        <p:attrNameLst>
                                          <p:attrName>style.visibility</p:attrName>
                                        </p:attrNameLst>
                                      </p:cBhvr>
                                      <p:to>
                                        <p:strVal val="visible"/>
                                      </p:to>
                                    </p:set>
                                    <p:animEffect transition="in" filter="fade">
                                      <p:cBhvr>
                                        <p:cTn id="101" dur="1000"/>
                                        <p:tgtEl>
                                          <p:spTgt spid="3">
                                            <p:txEl>
                                              <p:pRg st="14" end="14"/>
                                            </p:txEl>
                                          </p:spTgt>
                                        </p:tgtEl>
                                      </p:cBhvr>
                                    </p:animEffect>
                                    <p:anim calcmode="lin" valueType="num">
                                      <p:cBhvr>
                                        <p:cTn id="102"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103"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42" presetClass="entr" presetSubtype="0" fill="hold" grpId="0" nodeType="clickEffect">
                                  <p:stCondLst>
                                    <p:cond delay="0"/>
                                  </p:stCondLst>
                                  <p:childTnLst>
                                    <p:set>
                                      <p:cBhvr>
                                        <p:cTn id="107" dur="1" fill="hold">
                                          <p:stCondLst>
                                            <p:cond delay="0"/>
                                          </p:stCondLst>
                                        </p:cTn>
                                        <p:tgtEl>
                                          <p:spTgt spid="3">
                                            <p:txEl>
                                              <p:pRg st="15" end="15"/>
                                            </p:txEl>
                                          </p:spTgt>
                                        </p:tgtEl>
                                        <p:attrNameLst>
                                          <p:attrName>style.visibility</p:attrName>
                                        </p:attrNameLst>
                                      </p:cBhvr>
                                      <p:to>
                                        <p:strVal val="visible"/>
                                      </p:to>
                                    </p:set>
                                    <p:animEffect transition="in" filter="fade">
                                      <p:cBhvr>
                                        <p:cTn id="108" dur="1000"/>
                                        <p:tgtEl>
                                          <p:spTgt spid="3">
                                            <p:txEl>
                                              <p:pRg st="15" end="15"/>
                                            </p:txEl>
                                          </p:spTgt>
                                        </p:tgtEl>
                                      </p:cBhvr>
                                    </p:animEffect>
                                    <p:anim calcmode="lin" valueType="num">
                                      <p:cBhvr>
                                        <p:cTn id="109"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110"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52400"/>
            <a:ext cx="8229600" cy="6740525"/>
          </a:xfrm>
          <a:prstGeom prst="rect">
            <a:avLst/>
          </a:prstGeom>
        </p:spPr>
        <p:txBody>
          <a:bodyPr>
            <a:spAutoFit/>
          </a:bodyPr>
          <a:lstStyle/>
          <a:p>
            <a:pPr fontAlgn="auto">
              <a:spcBef>
                <a:spcPts val="0"/>
              </a:spcBef>
              <a:spcAft>
                <a:spcPts val="0"/>
              </a:spcAft>
              <a:defRPr/>
            </a:pPr>
            <a:r>
              <a:rPr lang="en-US" sz="3600" b="1" dirty="0">
                <a:latin typeface="Bookman Old Style" panose="02050604050505020204" pitchFamily="18" charset="0"/>
                <a:cs typeface="+mn-cs"/>
              </a:rPr>
              <a:t>Self-revelation</a:t>
            </a:r>
            <a:endParaRPr lang="en-US" sz="3600" dirty="0">
              <a:latin typeface="Bookman Old Style" panose="02050604050505020204" pitchFamily="18" charset="0"/>
              <a:cs typeface="+mn-cs"/>
            </a:endParaRPr>
          </a:p>
          <a:p>
            <a:pPr marL="285750" indent="-285750" fontAlgn="auto">
              <a:spcBef>
                <a:spcPts val="0"/>
              </a:spcBef>
              <a:spcAft>
                <a:spcPts val="0"/>
              </a:spcAft>
              <a:buFontTx/>
              <a:buBlip>
                <a:blip r:embed="rId2"/>
              </a:buBlip>
              <a:defRPr/>
            </a:pPr>
            <a:r>
              <a:rPr lang="en-US" sz="3600" dirty="0">
                <a:latin typeface="Bookman Old Style" panose="02050604050505020204" pitchFamily="18" charset="0"/>
                <a:cs typeface="+mn-cs"/>
              </a:rPr>
              <a:t>Start telling things about yourself</a:t>
            </a:r>
          </a:p>
          <a:p>
            <a:pPr marL="285750" indent="-285750" fontAlgn="auto">
              <a:spcBef>
                <a:spcPts val="0"/>
              </a:spcBef>
              <a:spcAft>
                <a:spcPts val="0"/>
              </a:spcAft>
              <a:buFontTx/>
              <a:buBlip>
                <a:blip r:embed="rId2"/>
              </a:buBlip>
              <a:defRPr/>
            </a:pPr>
            <a:r>
              <a:rPr lang="en-US" sz="3600" dirty="0">
                <a:latin typeface="Bookman Old Style" panose="02050604050505020204" pitchFamily="18" charset="0"/>
                <a:cs typeface="+mn-cs"/>
              </a:rPr>
              <a:t>Start slowly, a little mystery is appealing</a:t>
            </a:r>
          </a:p>
          <a:p>
            <a:pPr marL="285750" indent="-285750" fontAlgn="auto">
              <a:spcBef>
                <a:spcPts val="0"/>
              </a:spcBef>
              <a:spcAft>
                <a:spcPts val="0"/>
              </a:spcAft>
              <a:buFontTx/>
              <a:buBlip>
                <a:blip r:embed="rId2"/>
              </a:buBlip>
              <a:defRPr/>
            </a:pPr>
            <a:r>
              <a:rPr lang="en-US" sz="3600" dirty="0">
                <a:latin typeface="Bookman Old Style" panose="02050604050505020204" pitchFamily="18" charset="0"/>
                <a:cs typeface="+mn-cs"/>
              </a:rPr>
              <a:t>As they are accepted and encouraged by the other person, start telling more</a:t>
            </a:r>
          </a:p>
          <a:p>
            <a:pPr marL="285750" indent="-285750" fontAlgn="auto">
              <a:spcBef>
                <a:spcPts val="0"/>
              </a:spcBef>
              <a:spcAft>
                <a:spcPts val="0"/>
              </a:spcAft>
              <a:buFontTx/>
              <a:buBlip>
                <a:blip r:embed="rId2"/>
              </a:buBlip>
              <a:defRPr/>
            </a:pPr>
            <a:r>
              <a:rPr lang="en-US" sz="3600" dirty="0">
                <a:latin typeface="Bookman Old Style" panose="02050604050505020204" pitchFamily="18" charset="0"/>
                <a:cs typeface="+mn-cs"/>
              </a:rPr>
              <a:t>It should be mutual</a:t>
            </a:r>
          </a:p>
          <a:p>
            <a:pPr marL="285750" indent="-285750" fontAlgn="auto">
              <a:spcBef>
                <a:spcPts val="0"/>
              </a:spcBef>
              <a:spcAft>
                <a:spcPts val="0"/>
              </a:spcAft>
              <a:buFontTx/>
              <a:buBlip>
                <a:blip r:embed="rId2"/>
              </a:buBlip>
              <a:defRPr/>
            </a:pPr>
            <a:r>
              <a:rPr lang="en-US" sz="3600" dirty="0">
                <a:latin typeface="Bookman Old Style" panose="02050604050505020204" pitchFamily="18" charset="0"/>
                <a:cs typeface="+mn-cs"/>
              </a:rPr>
              <a:t>Might find out something you don’t like – back up or fall off</a:t>
            </a:r>
          </a:p>
          <a:p>
            <a:pPr fontAlgn="auto">
              <a:spcBef>
                <a:spcPts val="0"/>
              </a:spcBef>
              <a:spcAft>
                <a:spcPts val="0"/>
              </a:spcAft>
              <a:defRPr/>
            </a:pPr>
            <a:r>
              <a:rPr lang="en-US" sz="3600" dirty="0">
                <a:latin typeface="+mn-lt"/>
                <a:cs typeface="+mn-cs"/>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rtlCol="0">
            <a:normAutofit fontScale="77500" lnSpcReduction="20000"/>
          </a:bodyPr>
          <a:lstStyle/>
          <a:p>
            <a:pPr marL="0" indent="0" fontAlgn="auto">
              <a:spcAft>
                <a:spcPts val="0"/>
              </a:spcAft>
              <a:buFont typeface="Arial" panose="020B0604020202020204" pitchFamily="34" charset="0"/>
              <a:buNone/>
              <a:defRPr/>
            </a:pPr>
            <a:r>
              <a:rPr lang="en-US" b="1" dirty="0">
                <a:latin typeface="Bookman Old Style" panose="02050604050505020204" pitchFamily="18" charset="0"/>
              </a:rPr>
              <a:t>Mutual dependency</a:t>
            </a:r>
            <a:endParaRPr lang="en-US" dirty="0">
              <a:latin typeface="Bookman Old Style" panose="02050604050505020204" pitchFamily="18" charset="0"/>
            </a:endParaRPr>
          </a:p>
          <a:p>
            <a:pPr marL="285750" indent="-285750" fontAlgn="auto">
              <a:spcAft>
                <a:spcPts val="0"/>
              </a:spcAft>
              <a:buFont typeface="Arial" panose="020B0604020202020204" pitchFamily="34" charset="0"/>
              <a:buBlip>
                <a:blip r:embed="rId2"/>
              </a:buBlip>
              <a:defRPr/>
            </a:pPr>
            <a:r>
              <a:rPr lang="en-US" dirty="0">
                <a:latin typeface="Bookman Old Style" panose="02050604050505020204" pitchFamily="18" charset="0"/>
              </a:rPr>
              <a:t>You </a:t>
            </a:r>
            <a:r>
              <a:rPr lang="en-US" u="sng" dirty="0">
                <a:latin typeface="Bookman Old Style" panose="02050604050505020204" pitchFamily="18" charset="0"/>
              </a:rPr>
              <a:t>think </a:t>
            </a:r>
            <a:r>
              <a:rPr lang="en-US" dirty="0">
                <a:latin typeface="Bookman Old Style" panose="02050604050505020204" pitchFamily="18" charset="0"/>
              </a:rPr>
              <a:t>you are in love but you are not.</a:t>
            </a:r>
          </a:p>
          <a:p>
            <a:pPr marL="285750" indent="-285750" fontAlgn="auto">
              <a:spcAft>
                <a:spcPts val="0"/>
              </a:spcAft>
              <a:buFont typeface="Arial" panose="020B0604020202020204" pitchFamily="34" charset="0"/>
              <a:buBlip>
                <a:blip r:embed="rId2"/>
              </a:buBlip>
              <a:defRPr/>
            </a:pPr>
            <a:r>
              <a:rPr lang="en-US" dirty="0">
                <a:latin typeface="Bookman Old Style" panose="02050604050505020204" pitchFamily="18" charset="0"/>
              </a:rPr>
              <a:t>You need each other because you are a couple</a:t>
            </a:r>
          </a:p>
          <a:p>
            <a:pPr marL="285750" indent="-285750" fontAlgn="auto">
              <a:spcAft>
                <a:spcPts val="0"/>
              </a:spcAft>
              <a:buFont typeface="Arial" panose="020B0604020202020204" pitchFamily="34" charset="0"/>
              <a:buBlip>
                <a:blip r:embed="rId2"/>
              </a:buBlip>
              <a:defRPr/>
            </a:pPr>
            <a:r>
              <a:rPr lang="en-US" dirty="0">
                <a:latin typeface="Bookman Old Style" panose="02050604050505020204" pitchFamily="18" charset="0"/>
              </a:rPr>
              <a:t>Not known as yourself, become one unit i.e. </a:t>
            </a:r>
            <a:r>
              <a:rPr lang="en-US" dirty="0" err="1">
                <a:latin typeface="Bookman Old Style" panose="02050604050505020204" pitchFamily="18" charset="0"/>
              </a:rPr>
              <a:t>Brangelina</a:t>
            </a:r>
            <a:endParaRPr lang="en-US" dirty="0">
              <a:latin typeface="Bookman Old Style" panose="02050604050505020204" pitchFamily="18" charset="0"/>
            </a:endParaRPr>
          </a:p>
          <a:p>
            <a:pPr marL="285750" indent="-285750" fontAlgn="auto">
              <a:spcAft>
                <a:spcPts val="0"/>
              </a:spcAft>
              <a:buFont typeface="Arial" panose="020B0604020202020204" pitchFamily="34" charset="0"/>
              <a:buBlip>
                <a:blip r:embed="rId2"/>
              </a:buBlip>
              <a:defRPr/>
            </a:pPr>
            <a:r>
              <a:rPr lang="en-US" dirty="0">
                <a:latin typeface="Bookman Old Style" panose="02050604050505020204" pitchFamily="18" charset="0"/>
              </a:rPr>
              <a:t>Need for social purposes, companionship</a:t>
            </a:r>
          </a:p>
          <a:p>
            <a:pPr marL="285750" indent="-285750" fontAlgn="auto">
              <a:spcAft>
                <a:spcPts val="0"/>
              </a:spcAft>
              <a:buFont typeface="Arial" panose="020B0604020202020204" pitchFamily="34" charset="0"/>
              <a:buBlip>
                <a:blip r:embed="rId2"/>
              </a:buBlip>
              <a:defRPr/>
            </a:pPr>
            <a:r>
              <a:rPr lang="en-US" dirty="0">
                <a:latin typeface="Bookman Old Style" panose="02050604050505020204" pitchFamily="18" charset="0"/>
              </a:rPr>
              <a:t>“</a:t>
            </a:r>
            <a:r>
              <a:rPr lang="en-US" dirty="0" err="1">
                <a:latin typeface="Bookman Old Style" panose="02050604050505020204" pitchFamily="18" charset="0"/>
              </a:rPr>
              <a:t>coupleness</a:t>
            </a:r>
            <a:r>
              <a:rPr lang="en-US" dirty="0">
                <a:latin typeface="Bookman Old Style" panose="02050604050505020204" pitchFamily="18" charset="0"/>
              </a:rPr>
              <a:t>” becomes important</a:t>
            </a:r>
          </a:p>
          <a:p>
            <a:pPr marL="285750" indent="-285750" fontAlgn="auto">
              <a:spcAft>
                <a:spcPts val="0"/>
              </a:spcAft>
              <a:buFont typeface="Arial" panose="020B0604020202020204" pitchFamily="34" charset="0"/>
              <a:buBlip>
                <a:blip r:embed="rId2"/>
              </a:buBlip>
              <a:defRPr/>
            </a:pPr>
            <a:r>
              <a:rPr lang="en-US" dirty="0">
                <a:latin typeface="Bookman Old Style" panose="02050604050505020204" pitchFamily="18" charset="0"/>
              </a:rPr>
              <a:t>do couple things like give flowers, hold hands, engage in the following dialogue:</a:t>
            </a:r>
          </a:p>
          <a:p>
            <a:pPr fontAlgn="auto">
              <a:spcAft>
                <a:spcPts val="0"/>
              </a:spcAft>
              <a:buFont typeface="Arial" panose="020B0604020202020204" pitchFamily="34" charset="0"/>
              <a:buChar char="•"/>
              <a:defRPr/>
            </a:pPr>
            <a:r>
              <a:rPr lang="en-US" dirty="0">
                <a:latin typeface="Bookman Old Style" panose="02050604050505020204" pitchFamily="18" charset="0"/>
              </a:rPr>
              <a:t>“I love you.”</a:t>
            </a:r>
          </a:p>
          <a:p>
            <a:pPr fontAlgn="auto">
              <a:spcAft>
                <a:spcPts val="0"/>
              </a:spcAft>
              <a:buFont typeface="Arial" panose="020B0604020202020204" pitchFamily="34" charset="0"/>
              <a:buChar char="•"/>
              <a:defRPr/>
            </a:pPr>
            <a:r>
              <a:rPr lang="en-US" dirty="0">
                <a:latin typeface="Bookman Old Style" panose="02050604050505020204" pitchFamily="18" charset="0"/>
              </a:rPr>
              <a:t>“No, I love you.”</a:t>
            </a:r>
          </a:p>
          <a:p>
            <a:pPr fontAlgn="auto">
              <a:spcAft>
                <a:spcPts val="0"/>
              </a:spcAft>
              <a:buFont typeface="Arial" panose="020B0604020202020204" pitchFamily="34" charset="0"/>
              <a:buChar char="•"/>
              <a:defRPr/>
            </a:pPr>
            <a:r>
              <a:rPr lang="en-US" dirty="0">
                <a:latin typeface="Bookman Old Style" panose="02050604050505020204" pitchFamily="18" charset="0"/>
              </a:rPr>
              <a:t>“No way can you love me more than I love you.”</a:t>
            </a:r>
          </a:p>
          <a:p>
            <a:pPr fontAlgn="auto">
              <a:spcAft>
                <a:spcPts val="0"/>
              </a:spcAft>
              <a:buFont typeface="Arial" panose="020B0604020202020204" pitchFamily="34" charset="0"/>
              <a:buChar char="•"/>
              <a:defRPr/>
            </a:pPr>
            <a:r>
              <a:rPr lang="en-US" dirty="0">
                <a:latin typeface="Bookman Old Style" panose="02050604050505020204" pitchFamily="18" charset="0"/>
              </a:rPr>
              <a:t>“You hang up first…”</a:t>
            </a:r>
          </a:p>
          <a:p>
            <a:pPr fontAlgn="auto">
              <a:spcAft>
                <a:spcPts val="0"/>
              </a:spcAft>
              <a:buFont typeface="Arial" panose="020B0604020202020204" pitchFamily="34" charset="0"/>
              <a:buChar char="•"/>
              <a:defRPr/>
            </a:pPr>
            <a:r>
              <a:rPr lang="en-US" dirty="0">
                <a:latin typeface="Bookman Old Style" panose="02050604050505020204" pitchFamily="18" charset="0"/>
              </a:rPr>
              <a:t>cute, but not in love b/c you are meeting each other’s needs to fulfill expectations</a:t>
            </a:r>
          </a:p>
          <a:p>
            <a:pPr marL="285750" indent="-285750" fontAlgn="auto">
              <a:spcAft>
                <a:spcPts val="0"/>
              </a:spcAft>
              <a:buFont typeface="Arial" panose="020B0604020202020204" pitchFamily="34" charset="0"/>
              <a:buBlip>
                <a:blip r:embed="rId2"/>
              </a:buBlip>
              <a:defRPr/>
            </a:pPr>
            <a:r>
              <a:rPr lang="en-US" dirty="0">
                <a:latin typeface="Bookman Old Style" panose="02050604050505020204" pitchFamily="18" charset="0"/>
              </a:rPr>
              <a:t>if you marry here you are not married for love</a:t>
            </a:r>
          </a:p>
          <a:p>
            <a:pPr fontAlgn="auto">
              <a:spcAft>
                <a:spcPts val="0"/>
              </a:spcAft>
              <a:buFont typeface="Arial" panose="020B0604020202020204" pitchFamily="34" charset="0"/>
              <a:buChar char="•"/>
              <a:defRPr/>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Effect transition="in" filter="fade">
                                      <p:cBhvr>
                                        <p:cTn id="91" dur="1000"/>
                                        <p:tgtEl>
                                          <p:spTgt spid="3">
                                            <p:txEl>
                                              <p:pRg st="12" end="12"/>
                                            </p:txEl>
                                          </p:spTgt>
                                        </p:tgtEl>
                                      </p:cBhvr>
                                    </p:animEffect>
                                    <p:anim calcmode="lin" valueType="num">
                                      <p:cBhvr>
                                        <p:cTn id="9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rtlCol="0">
            <a:normAutofit fontScale="92500" lnSpcReduction="20000"/>
          </a:bodyPr>
          <a:lstStyle/>
          <a:p>
            <a:pPr marL="0" indent="0" fontAlgn="auto">
              <a:spcAft>
                <a:spcPts val="0"/>
              </a:spcAft>
              <a:buFont typeface="Arial" panose="020B0604020202020204" pitchFamily="34" charset="0"/>
              <a:buNone/>
              <a:defRPr/>
            </a:pPr>
            <a:r>
              <a:rPr lang="en-US" b="1" dirty="0">
                <a:latin typeface="Bookman Old Style" panose="02050604050505020204" pitchFamily="18" charset="0"/>
              </a:rPr>
              <a:t>Intimacy need Fulfillment</a:t>
            </a:r>
            <a:endParaRPr lang="en-US" sz="2400" dirty="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a:latin typeface="Bookman Old Style" panose="02050604050505020204" pitchFamily="18" charset="0"/>
              </a:rPr>
              <a:t>Congratulations!  You are in </a:t>
            </a:r>
            <a:r>
              <a:rPr lang="en-US" dirty="0" smtClean="0">
                <a:latin typeface="Bookman Old Style" panose="02050604050505020204" pitchFamily="18" charset="0"/>
              </a:rPr>
              <a:t>love!</a:t>
            </a:r>
            <a:endParaRPr lang="en-US" sz="2400" dirty="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Hard </a:t>
            </a:r>
            <a:r>
              <a:rPr lang="en-US" dirty="0">
                <a:latin typeface="Bookman Old Style" panose="02050604050505020204" pitchFamily="18" charset="0"/>
              </a:rPr>
              <a:t>to </a:t>
            </a:r>
            <a:r>
              <a:rPr lang="en-US" dirty="0" smtClean="0">
                <a:latin typeface="Bookman Old Style" panose="02050604050505020204" pitchFamily="18" charset="0"/>
              </a:rPr>
              <a:t>define</a:t>
            </a:r>
            <a:endParaRPr lang="en-US" sz="2400" dirty="0">
              <a:latin typeface="Bookman Old Style" panose="02050604050505020204" pitchFamily="18" charset="0"/>
            </a:endParaRPr>
          </a:p>
          <a:p>
            <a:pPr marL="0" indent="0" fontAlgn="auto">
              <a:spcAft>
                <a:spcPts val="0"/>
              </a:spcAft>
              <a:buFont typeface="Arial" panose="020B0604020202020204" pitchFamily="34" charset="0"/>
              <a:buNone/>
              <a:defRPr/>
            </a:pPr>
            <a:r>
              <a:rPr lang="en-US" dirty="0" smtClean="0">
                <a:latin typeface="Bookman Old Style" panose="02050604050505020204" pitchFamily="18" charset="0"/>
              </a:rPr>
              <a:t>Finally </a:t>
            </a:r>
            <a:r>
              <a:rPr lang="en-US" dirty="0">
                <a:latin typeface="Bookman Old Style" panose="02050604050505020204" pitchFamily="18" charset="0"/>
              </a:rPr>
              <a:t>in love when other person fulfills intimate needs: </a:t>
            </a:r>
            <a:endParaRPr lang="en-US" sz="2400" dirty="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they </a:t>
            </a:r>
            <a:r>
              <a:rPr lang="en-US" dirty="0">
                <a:latin typeface="Bookman Old Style" panose="02050604050505020204" pitchFamily="18" charset="0"/>
              </a:rPr>
              <a:t>understand </a:t>
            </a:r>
            <a:r>
              <a:rPr lang="en-US" dirty="0" smtClean="0">
                <a:latin typeface="Bookman Old Style" panose="02050604050505020204" pitchFamily="18" charset="0"/>
              </a:rPr>
              <a:t>you</a:t>
            </a:r>
            <a:endParaRPr lang="en-US" sz="2400" dirty="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accept </a:t>
            </a:r>
            <a:r>
              <a:rPr lang="en-US" dirty="0">
                <a:latin typeface="Bookman Old Style" panose="02050604050505020204" pitchFamily="18" charset="0"/>
              </a:rPr>
              <a:t>you the way you are (not how you are pretending to </a:t>
            </a:r>
            <a:r>
              <a:rPr lang="en-US" dirty="0" smtClean="0">
                <a:latin typeface="Bookman Old Style" panose="02050604050505020204" pitchFamily="18" charset="0"/>
              </a:rPr>
              <a:t>be)</a:t>
            </a:r>
            <a:endParaRPr lang="en-US" sz="2400" dirty="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your </a:t>
            </a:r>
            <a:r>
              <a:rPr lang="en-US" dirty="0">
                <a:latin typeface="Bookman Old Style" panose="02050604050505020204" pitchFamily="18" charset="0"/>
              </a:rPr>
              <a:t>well-being is one of the most important things in their </a:t>
            </a:r>
            <a:r>
              <a:rPr lang="en-US" dirty="0" smtClean="0">
                <a:latin typeface="Bookman Old Style" panose="02050604050505020204" pitchFamily="18" charset="0"/>
              </a:rPr>
              <a:t>life</a:t>
            </a:r>
            <a:endParaRPr lang="en-US" sz="2400" dirty="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willing </a:t>
            </a:r>
            <a:r>
              <a:rPr lang="en-US" dirty="0">
                <a:latin typeface="Bookman Old Style" panose="02050604050505020204" pitchFamily="18" charset="0"/>
              </a:rPr>
              <a:t>to make sacrifices for each </a:t>
            </a:r>
            <a:r>
              <a:rPr lang="en-US" dirty="0" smtClean="0">
                <a:latin typeface="Bookman Old Style" panose="02050604050505020204" pitchFamily="18" charset="0"/>
              </a:rPr>
              <a:t>other.</a:t>
            </a:r>
            <a:endParaRPr lang="en-US" sz="2400" dirty="0">
              <a:latin typeface="Bookman Old Style" panose="02050604050505020204" pitchFamily="18" charset="0"/>
            </a:endParaRPr>
          </a:p>
          <a:p>
            <a:pPr marL="0" indent="0" fontAlgn="auto">
              <a:spcAft>
                <a:spcPts val="0"/>
              </a:spcAft>
              <a:buFont typeface="Arial" panose="020B0604020202020204" pitchFamily="34" charset="0"/>
              <a:buNone/>
              <a:defRPr/>
            </a:pPr>
            <a:r>
              <a:rPr lang="en-US" dirty="0" smtClean="0">
                <a:latin typeface="Bookman Old Style" panose="02050604050505020204" pitchFamily="18" charset="0"/>
              </a:rPr>
              <a:t>Intimacy</a:t>
            </a:r>
            <a:r>
              <a:rPr lang="en-US" dirty="0">
                <a:latin typeface="Bookman Old Style" panose="02050604050505020204" pitchFamily="18" charset="0"/>
              </a:rPr>
              <a:t>: you want to do things for them, high commitment </a:t>
            </a:r>
            <a:r>
              <a:rPr lang="en-US" dirty="0" smtClean="0">
                <a:latin typeface="Bookman Old Style" panose="02050604050505020204" pitchFamily="18" charset="0"/>
              </a:rPr>
              <a:t>level</a:t>
            </a:r>
            <a:endParaRPr lang="en-US" sz="2400" dirty="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If </a:t>
            </a:r>
            <a:r>
              <a:rPr lang="en-US" dirty="0">
                <a:latin typeface="Bookman Old Style" panose="02050604050505020204" pitchFamily="18" charset="0"/>
              </a:rPr>
              <a:t>this person was out of your life = tragedy</a:t>
            </a:r>
            <a:endParaRPr lang="en-US" sz="2400" dirty="0">
              <a:latin typeface="Bookman Old Style" panose="02050604050505020204" pitchFamily="18" charset="0"/>
            </a:endParaRPr>
          </a:p>
          <a:p>
            <a:pPr marL="0" indent="0" fontAlgn="auto">
              <a:spcAft>
                <a:spcPts val="0"/>
              </a:spcAft>
              <a:buFont typeface="Arial" panose="020B0604020202020204" pitchFamily="34" charset="0"/>
              <a:buNone/>
              <a:defRPr/>
            </a:pPr>
            <a:endParaRPr lang="en-US" sz="2400" dirty="0">
              <a:latin typeface="Bookman Old Style" panose="02050604050505020204" pitchFamily="18" charset="0"/>
            </a:endParaRPr>
          </a:p>
          <a:p>
            <a:pPr marL="0" indent="0" fontAlgn="auto">
              <a:spcAft>
                <a:spcPts val="0"/>
              </a:spcAft>
              <a:buFont typeface="Arial" panose="020B0604020202020204" pitchFamily="34" charset="0"/>
              <a:buNone/>
              <a:defRPr/>
            </a:pPr>
            <a:endParaRPr lang="en-US" sz="2400" dirty="0"/>
          </a:p>
          <a:p>
            <a:pPr fontAlgn="auto">
              <a:spcAft>
                <a:spcPts val="0"/>
              </a:spcAft>
              <a:buFont typeface="Arial" panose="020B0604020202020204" pitchFamily="34" charset="0"/>
              <a:buChar char="•"/>
              <a:defRPr/>
            </a:pPr>
            <a:endParaRPr lang="en-US" dirty="0"/>
          </a:p>
          <a:p>
            <a:pPr fontAlgn="auto">
              <a:spcAft>
                <a:spcPts val="0"/>
              </a:spcAft>
              <a:buFont typeface="Arial" panose="020B0604020202020204" pitchFamily="34" charset="0"/>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rtlCol="0">
            <a:normAutofit lnSpcReduction="10000"/>
          </a:bodyPr>
          <a:lstStyle/>
          <a:p>
            <a:pPr fontAlgn="auto">
              <a:spcAft>
                <a:spcPts val="0"/>
              </a:spcAft>
              <a:buFont typeface="Arial" panose="020B0604020202020204" pitchFamily="34" charset="0"/>
              <a:buBlip>
                <a:blip r:embed="rId2"/>
              </a:buBlip>
              <a:defRPr/>
            </a:pPr>
            <a:r>
              <a:rPr lang="en-US" dirty="0">
                <a:latin typeface="Bookman Old Style" panose="02050604050505020204" pitchFamily="18" charset="0"/>
              </a:rPr>
              <a:t>All of this happens </a:t>
            </a:r>
            <a:r>
              <a:rPr lang="en-US" dirty="0" smtClean="0">
                <a:latin typeface="Bookman Old Style" panose="02050604050505020204" pitchFamily="18" charset="0"/>
              </a:rPr>
              <a:t>within</a:t>
            </a:r>
            <a:endParaRPr lang="en-US" sz="2400" dirty="0" smtClean="0">
              <a:latin typeface="Bookman Old Style" panose="02050604050505020204" pitchFamily="18" charset="0"/>
            </a:endParaRPr>
          </a:p>
          <a:p>
            <a:pPr marL="0" indent="0" fontAlgn="auto">
              <a:spcAft>
                <a:spcPts val="0"/>
              </a:spcAft>
              <a:buFont typeface="Arial" panose="020B0604020202020204" pitchFamily="34" charset="0"/>
              <a:buNone/>
              <a:defRPr/>
            </a:pPr>
            <a:r>
              <a:rPr lang="en-US" b="1" dirty="0" smtClean="0">
                <a:latin typeface="Bookman Old Style" panose="02050604050505020204" pitchFamily="18" charset="0"/>
              </a:rPr>
              <a:t>Role </a:t>
            </a:r>
            <a:r>
              <a:rPr lang="en-US" b="1" dirty="0">
                <a:latin typeface="Bookman Old Style" panose="02050604050505020204" pitchFamily="18" charset="0"/>
              </a:rPr>
              <a:t>Conceptions: </a:t>
            </a:r>
            <a:r>
              <a:rPr lang="en-US" dirty="0">
                <a:latin typeface="Bookman Old Style" panose="02050604050505020204" pitchFamily="18" charset="0"/>
              </a:rPr>
              <a:t>everyone has an idea of what they should be as a girlfriend or how a boyfriend should act</a:t>
            </a:r>
            <a:r>
              <a:rPr lang="en-US" dirty="0" smtClean="0">
                <a:latin typeface="Bookman Old Style" panose="02050604050505020204" pitchFamily="18" charset="0"/>
              </a:rPr>
              <a:t>.</a:t>
            </a:r>
            <a:endParaRPr lang="en-US" sz="2400" dirty="0" smtClean="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a:t>
            </a:r>
            <a:r>
              <a:rPr lang="en-US" dirty="0">
                <a:latin typeface="Bookman Old Style" panose="02050604050505020204" pitchFamily="18" charset="0"/>
              </a:rPr>
              <a:t>for me a boyfriend/girlfriend is (what you are looking for</a:t>
            </a:r>
            <a:r>
              <a:rPr lang="en-US" dirty="0" smtClean="0">
                <a:latin typeface="Bookman Old Style" panose="02050604050505020204" pitchFamily="18" charset="0"/>
              </a:rPr>
              <a:t>).”</a:t>
            </a:r>
            <a:endParaRPr lang="en-US" sz="2400" dirty="0" smtClean="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Can’t </a:t>
            </a:r>
            <a:r>
              <a:rPr lang="en-US" dirty="0">
                <a:latin typeface="Bookman Old Style" panose="02050604050505020204" pitchFamily="18" charset="0"/>
              </a:rPr>
              <a:t>change yourself to fit another person’s </a:t>
            </a:r>
            <a:r>
              <a:rPr lang="en-US" dirty="0" smtClean="0">
                <a:latin typeface="Bookman Old Style" panose="02050604050505020204" pitchFamily="18" charset="0"/>
              </a:rPr>
              <a:t>idea</a:t>
            </a:r>
            <a:endParaRPr lang="en-US" sz="2400" dirty="0" smtClean="0">
              <a:latin typeface="Bookman Old Style" panose="02050604050505020204" pitchFamily="18" charset="0"/>
            </a:endParaRPr>
          </a:p>
          <a:p>
            <a:pPr fontAlgn="auto">
              <a:spcAft>
                <a:spcPts val="0"/>
              </a:spcAft>
              <a:buFont typeface="Arial" panose="020B0604020202020204" pitchFamily="34" charset="0"/>
              <a:buBlip>
                <a:blip r:embed="rId2"/>
              </a:buBlip>
              <a:defRPr/>
            </a:pPr>
            <a:r>
              <a:rPr lang="en-US" dirty="0" smtClean="0">
                <a:latin typeface="Bookman Old Style" panose="02050604050505020204" pitchFamily="18" charset="0"/>
              </a:rPr>
              <a:t>If </a:t>
            </a:r>
            <a:r>
              <a:rPr lang="en-US" dirty="0">
                <a:latin typeface="Bookman Old Style" panose="02050604050505020204" pitchFamily="18" charset="0"/>
              </a:rPr>
              <a:t>so, this is not going to last.  If they don’t want you for who you are – forget it!</a:t>
            </a:r>
            <a:endParaRPr lang="en-US" sz="2400" dirty="0">
              <a:latin typeface="Bookman Old Style" panose="02050604050505020204" pitchFamily="18" charset="0"/>
            </a:endParaRPr>
          </a:p>
          <a:p>
            <a:pPr fontAlgn="auto">
              <a:spcAft>
                <a:spcPts val="0"/>
              </a:spcAft>
              <a:buFont typeface="Arial" panose="020B0604020202020204" pitchFamily="34" charset="0"/>
              <a:buChar char="•"/>
              <a:defRPr/>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2514600"/>
          </a:xfrm>
        </p:spPr>
        <p:txBody>
          <a:bodyPr/>
          <a:lstStyle/>
          <a:p>
            <a:r>
              <a:rPr lang="en-US" b="1" smtClean="0">
                <a:latin typeface="Bookman Old Style" pitchFamily="18" charset="0"/>
              </a:rPr>
              <a:t>Gary Chapman’s </a:t>
            </a:r>
            <a:br>
              <a:rPr lang="en-US" b="1" smtClean="0">
                <a:latin typeface="Bookman Old Style" pitchFamily="18" charset="0"/>
              </a:rPr>
            </a:br>
            <a:r>
              <a:rPr lang="en-US" b="1" i="1" smtClean="0">
                <a:latin typeface="Bookman Old Style" pitchFamily="18" charset="0"/>
              </a:rPr>
              <a:t>The Five Love Languages</a:t>
            </a:r>
            <a:r>
              <a:rPr lang="en-US" smtClean="0"/>
              <a:t/>
            </a:r>
            <a:br>
              <a:rPr lang="en-US" smtClean="0"/>
            </a:br>
            <a:endParaRPr lang="en-US" b="1" smtClean="0">
              <a:latin typeface="Bookman Old Style" pitchFamily="18" charset="0"/>
            </a:endParaRPr>
          </a:p>
        </p:txBody>
      </p:sp>
      <p:sp>
        <p:nvSpPr>
          <p:cNvPr id="3" name="Content Placeholder 2"/>
          <p:cNvSpPr>
            <a:spLocks noGrp="1"/>
          </p:cNvSpPr>
          <p:nvPr>
            <p:ph idx="1"/>
          </p:nvPr>
        </p:nvSpPr>
        <p:spPr>
          <a:xfrm>
            <a:off x="762000" y="3267075"/>
            <a:ext cx="7772400" cy="3581400"/>
          </a:xfrm>
        </p:spPr>
        <p:txBody>
          <a:bodyPr/>
          <a:lstStyle/>
          <a:p>
            <a:pPr marL="0" indent="0" algn="ctr">
              <a:buFont typeface="Arial" charset="0"/>
              <a:buNone/>
            </a:pPr>
            <a:r>
              <a:rPr lang="en-US" b="1" smtClean="0">
                <a:latin typeface="Bookman Old Style" pitchFamily="18" charset="0"/>
              </a:rPr>
              <a:t>Words of Affirmation</a:t>
            </a:r>
          </a:p>
          <a:p>
            <a:pPr marL="0" indent="0" algn="ctr">
              <a:buFont typeface="Arial" charset="0"/>
              <a:buNone/>
            </a:pPr>
            <a:r>
              <a:rPr lang="en-US" b="1" smtClean="0">
                <a:latin typeface="Bookman Old Style" pitchFamily="18" charset="0"/>
              </a:rPr>
              <a:t>Quality Time</a:t>
            </a:r>
          </a:p>
          <a:p>
            <a:pPr marL="0" indent="0" algn="ctr">
              <a:buFont typeface="Arial" charset="0"/>
              <a:buNone/>
            </a:pPr>
            <a:r>
              <a:rPr lang="en-US" b="1" smtClean="0">
                <a:latin typeface="Bookman Old Style" pitchFamily="18" charset="0"/>
              </a:rPr>
              <a:t>Receiving Gifts</a:t>
            </a:r>
          </a:p>
          <a:p>
            <a:pPr marL="0" indent="0" algn="ctr">
              <a:buFont typeface="Arial" charset="0"/>
              <a:buNone/>
            </a:pPr>
            <a:r>
              <a:rPr lang="en-US" b="1" smtClean="0">
                <a:latin typeface="Bookman Old Style" pitchFamily="18" charset="0"/>
              </a:rPr>
              <a:t>Acts of Service</a:t>
            </a:r>
          </a:p>
          <a:p>
            <a:pPr marL="0" indent="0" algn="ctr">
              <a:buFont typeface="Arial" charset="0"/>
              <a:buNone/>
            </a:pPr>
            <a:r>
              <a:rPr lang="en-US" b="1" smtClean="0">
                <a:latin typeface="Bookman Old Style" pitchFamily="18" charset="0"/>
              </a:rPr>
              <a:t>Physical Touch</a:t>
            </a:r>
            <a:endParaRPr lang="en-US" smtClean="0">
              <a:latin typeface="Bookman Old Style" pitchFamily="18" charset="0"/>
            </a:endParaRPr>
          </a:p>
          <a:p>
            <a:pPr marL="0" indent="0">
              <a:buFont typeface="Arial" charset="0"/>
              <a:buNone/>
            </a:pPr>
            <a:endParaRPr lang="en-US" smtClean="0"/>
          </a:p>
          <a:p>
            <a:pPr marL="0" indent="0">
              <a:buFont typeface="Arial" charset="0"/>
              <a:buNone/>
            </a:pPr>
            <a:endParaRPr lang="en-US" smtClean="0"/>
          </a:p>
          <a:p>
            <a:pPr marL="0" indent="0">
              <a:buFont typeface="Arial" charset="0"/>
              <a:buNone/>
            </a:pPr>
            <a:endParaRPr lang="en-US" b="1" smtClean="0">
              <a:latin typeface="Bookman Old Style" pitchFamily="18" charset="0"/>
            </a:endParaRPr>
          </a:p>
          <a:p>
            <a:pPr marL="0" indent="0">
              <a:buFont typeface="Arial" charset="0"/>
              <a:buNone/>
            </a:pPr>
            <a:endParaRPr lang="en-US" smtClean="0">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1000"/>
                                        <p:tgtEl>
                                          <p:spTgt spid="2"/>
                                        </p:tgtEl>
                                      </p:cBhvr>
                                    </p:animEffect>
                                    <p:anim calcmode="lin" valueType="num">
                                      <p:cBhvr>
                                        <p:cTn id="25" dur="1000" fill="hold"/>
                                        <p:tgtEl>
                                          <p:spTgt spid="2"/>
                                        </p:tgtEl>
                                        <p:attrNameLst>
                                          <p:attrName>ppt_x</p:attrName>
                                        </p:attrNameLst>
                                      </p:cBhvr>
                                      <p:tavLst>
                                        <p:tav tm="0">
                                          <p:val>
                                            <p:strVal val="#ppt_x"/>
                                          </p:val>
                                        </p:tav>
                                        <p:tav tm="100000">
                                          <p:val>
                                            <p:strVal val="#ppt_x"/>
                                          </p:val>
                                        </p:tav>
                                      </p:tavLst>
                                    </p:anim>
                                    <p:anim calcmode="lin" valueType="num">
                                      <p:cBhvr>
                                        <p:cTn id="26" dur="1000" fill="hold"/>
                                        <p:tgtEl>
                                          <p:spTgt spid="2"/>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77000"/>
          </a:xfrm>
        </p:spPr>
        <p:txBody>
          <a:bodyPr rtlCol="0">
            <a:normAutofit fontScale="77500" lnSpcReduction="20000"/>
          </a:bodyPr>
          <a:lstStyle/>
          <a:p>
            <a:pPr fontAlgn="auto">
              <a:spcAft>
                <a:spcPts val="0"/>
              </a:spcAft>
              <a:buFont typeface="Arial" panose="020B0604020202020204" pitchFamily="34" charset="0"/>
              <a:buChar char="•"/>
              <a:defRPr/>
            </a:pPr>
            <a:r>
              <a:rPr lang="en-US" dirty="0">
                <a:latin typeface="Bookman Old Style" panose="02050604050505020204" pitchFamily="18" charset="0"/>
              </a:rPr>
              <a:t>Mark Twain once said “I can live for two months on a good compliment.”  Verbal appreciation speaks powerfully to persons whose primary Love Language is “Words of Affirmation.”  Simple statements, such as, “You look great in that suit,” or “You must be the best baker in the world! I love your oatmeal cookies,” are sometimes all a person needs to hear to feel loved.</a:t>
            </a:r>
          </a:p>
          <a:p>
            <a:pPr fontAlgn="auto">
              <a:spcAft>
                <a:spcPts val="0"/>
              </a:spcAft>
              <a:buFont typeface="Arial" panose="020B0604020202020204" pitchFamily="34" charset="0"/>
              <a:buChar char="•"/>
              <a:defRPr/>
            </a:pPr>
            <a:r>
              <a:rPr lang="en-US" dirty="0">
                <a:latin typeface="Bookman Old Style" panose="02050604050505020204" pitchFamily="18" charset="0"/>
              </a:rPr>
              <a:t>Aside from verbal compliments, another way to communicate through “Words of Affirmation” is to offer encouragement.  Here are some examples: reinforcing a difficult decision; calling attention to progress made on a current project; acknowledging a person’s unique perspective on an important topic. If a loved one listens for “Words of Affirmation,” offering encouragement will help him or her to overcome insecurities and develop greater confidence. </a:t>
            </a:r>
          </a:p>
          <a:p>
            <a:pPr marL="0" indent="0" fontAlgn="auto">
              <a:spcAft>
                <a:spcPts val="0"/>
              </a:spcAft>
              <a:buFont typeface="Arial" panose="020B0604020202020204" pitchFamily="34" charset="0"/>
              <a:buNone/>
              <a:defRPr/>
            </a:pPr>
            <a:r>
              <a:rPr lang="en-US" dirty="0">
                <a:latin typeface="Bookman Old Style" panose="02050604050505020204" pitchFamily="18" charset="0"/>
              </a:rPr>
              <a:t> </a:t>
            </a:r>
          </a:p>
          <a:p>
            <a:pPr fontAlgn="auto">
              <a:spcAft>
                <a:spcPts val="0"/>
              </a:spcAft>
              <a:buFont typeface="Arial" panose="020B0604020202020204" pitchFamily="34" charset="0"/>
              <a:buChar char="•"/>
              <a:defRPr/>
            </a:pPr>
            <a:endParaRPr lang="en-CA"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marL="0" indent="0">
              <a:lnSpc>
                <a:spcPct val="80000"/>
              </a:lnSpc>
              <a:buFont typeface="Arial" charset="0"/>
              <a:buNone/>
            </a:pPr>
            <a:r>
              <a:rPr lang="en-US" sz="2800" b="1" smtClean="0">
                <a:latin typeface="Bookman Old Style" pitchFamily="18" charset="0"/>
              </a:rPr>
              <a:t>Quality Time</a:t>
            </a:r>
            <a:endParaRPr lang="en-US" sz="2800" smtClean="0">
              <a:latin typeface="Bookman Old Style" pitchFamily="18" charset="0"/>
            </a:endParaRPr>
          </a:p>
          <a:p>
            <a:pPr marL="0" indent="0">
              <a:lnSpc>
                <a:spcPct val="80000"/>
              </a:lnSpc>
            </a:pPr>
            <a:r>
              <a:rPr lang="en-US" sz="2800" smtClean="0">
                <a:latin typeface="Bookman Old Style" pitchFamily="18" charset="0"/>
              </a:rPr>
              <a:t>Quality time is more than mere proximity. It’s about focusing all your energy on your mate. A husband watching sports while talking to his wife is NOT quality time. Unless all of your attention is focused on your mate, even an intimate dinner for two can come and go without a minute of quality time being shared.</a:t>
            </a:r>
          </a:p>
          <a:p>
            <a:pPr marL="0" indent="0">
              <a:lnSpc>
                <a:spcPct val="80000"/>
              </a:lnSpc>
            </a:pPr>
            <a:r>
              <a:rPr lang="en-US" sz="2800" smtClean="0">
                <a:latin typeface="Bookman Old Style" pitchFamily="18" charset="0"/>
              </a:rPr>
              <a:t>Quality conversation is very important in a healthy relationship. It involves sharing experiences, thoughts, feelings and desires in a friendly, uninterrupted context. A good mate will not only listen, but offer advice and respond to assure their mate they are truly listening. Many mates don’t expect you to solve their problems. They need a sympathetic listener.</a:t>
            </a:r>
          </a:p>
          <a:p>
            <a:pPr marL="0" indent="0">
              <a:lnSpc>
                <a:spcPct val="80000"/>
              </a:lnSpc>
              <a:buFont typeface="Arial" charset="0"/>
              <a:buNone/>
            </a:pPr>
            <a:endParaRPr lang="en-US" sz="2800" smtClean="0">
              <a:latin typeface="Bookman Old Style"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rtlCol="0">
            <a:normAutofit fontScale="92500" lnSpcReduction="10000"/>
          </a:bodyPr>
          <a:lstStyle/>
          <a:p>
            <a:pPr marL="0" indent="0" fontAlgn="auto">
              <a:spcAft>
                <a:spcPts val="0"/>
              </a:spcAft>
              <a:buFont typeface="Arial" panose="020B0604020202020204" pitchFamily="34" charset="0"/>
              <a:buNone/>
              <a:defRPr/>
            </a:pPr>
            <a:r>
              <a:rPr lang="en-US" u="sng" dirty="0">
                <a:latin typeface="Baskerville Old Face" panose="02020602080505020303" pitchFamily="18" charset="0"/>
              </a:rPr>
              <a:t>Dating Emerges due to</a:t>
            </a:r>
            <a:r>
              <a:rPr lang="en-US" dirty="0">
                <a:latin typeface="Baskerville Old Face" panose="02020602080505020303" pitchFamily="18" charset="0"/>
              </a:rPr>
              <a:t>:</a:t>
            </a:r>
            <a:endParaRPr lang="en-US" sz="2800" dirty="0">
              <a:latin typeface="Baskerville Old Face" panose="02020602080505020303" pitchFamily="18" charset="0"/>
            </a:endParaRPr>
          </a:p>
          <a:p>
            <a:pPr marL="0" indent="0" fontAlgn="auto">
              <a:spcAft>
                <a:spcPts val="0"/>
              </a:spcAft>
              <a:buFont typeface="Arial" panose="020B0604020202020204" pitchFamily="34" charset="0"/>
              <a:buNone/>
              <a:defRPr/>
            </a:pPr>
            <a:r>
              <a:rPr lang="en-US" b="1" dirty="0">
                <a:latin typeface="Baskerville Old Face" panose="02020602080505020303" pitchFamily="18" charset="0"/>
              </a:rPr>
              <a:t>Extension of co-education/compulsory </a:t>
            </a:r>
            <a:r>
              <a:rPr lang="en-US" b="1" dirty="0" smtClean="0">
                <a:latin typeface="Baskerville Old Face" panose="02020602080505020303" pitchFamily="18" charset="0"/>
              </a:rPr>
              <a:t>education</a:t>
            </a:r>
            <a:endParaRPr lang="en-US" sz="2800" dirty="0" smtClean="0">
              <a:latin typeface="Baskerville Old Face" panose="02020602080505020303" pitchFamily="18" charset="0"/>
            </a:endParaRPr>
          </a:p>
          <a:p>
            <a:pPr fontAlgn="auto">
              <a:spcAft>
                <a:spcPts val="0"/>
              </a:spcAft>
              <a:buFont typeface="Arial" panose="020B0604020202020204" pitchFamily="34" charset="0"/>
              <a:buBlip>
                <a:blip r:embed="rId2"/>
              </a:buBlip>
              <a:defRPr/>
            </a:pPr>
            <a:r>
              <a:rPr lang="en-US" dirty="0" smtClean="0">
                <a:latin typeface="Baskerville Old Face" panose="02020602080505020303" pitchFamily="18" charset="0"/>
              </a:rPr>
              <a:t>Forced </a:t>
            </a:r>
            <a:r>
              <a:rPr lang="en-US" dirty="0">
                <a:latin typeface="Baskerville Old Face" panose="02020602080505020303" pitchFamily="18" charset="0"/>
              </a:rPr>
              <a:t>to be with your age group at school and forced to be </a:t>
            </a:r>
            <a:r>
              <a:rPr lang="en-US" dirty="0" smtClean="0">
                <a:latin typeface="Baskerville Old Face" panose="02020602080505020303" pitchFamily="18" charset="0"/>
              </a:rPr>
              <a:t>there</a:t>
            </a:r>
            <a:endParaRPr lang="en-US" sz="2400" dirty="0" smtClean="0">
              <a:latin typeface="Baskerville Old Face" panose="02020602080505020303" pitchFamily="18" charset="0"/>
            </a:endParaRPr>
          </a:p>
          <a:p>
            <a:pPr fontAlgn="auto">
              <a:spcAft>
                <a:spcPts val="0"/>
              </a:spcAft>
              <a:buFont typeface="Arial" panose="020B0604020202020204" pitchFamily="34" charset="0"/>
              <a:buBlip>
                <a:blip r:embed="rId2"/>
              </a:buBlip>
              <a:defRPr/>
            </a:pPr>
            <a:r>
              <a:rPr lang="en-US" dirty="0" smtClean="0">
                <a:latin typeface="Baskerville Old Face" panose="02020602080505020303" pitchFamily="18" charset="0"/>
              </a:rPr>
              <a:t>You </a:t>
            </a:r>
            <a:r>
              <a:rPr lang="en-US" dirty="0">
                <a:latin typeface="Baskerville Old Face" panose="02020602080505020303" pitchFamily="18" charset="0"/>
              </a:rPr>
              <a:t>are not working on your own, are at school with students and </a:t>
            </a:r>
            <a:r>
              <a:rPr lang="en-US" dirty="0" smtClean="0">
                <a:latin typeface="Baskerville Old Face" panose="02020602080505020303" pitchFamily="18" charset="0"/>
              </a:rPr>
              <a:t>teachers</a:t>
            </a:r>
            <a:endParaRPr lang="en-US" sz="2400" dirty="0" smtClean="0">
              <a:latin typeface="Baskerville Old Face" panose="02020602080505020303" pitchFamily="18" charset="0"/>
            </a:endParaRPr>
          </a:p>
          <a:p>
            <a:pPr fontAlgn="auto">
              <a:spcAft>
                <a:spcPts val="0"/>
              </a:spcAft>
              <a:buFont typeface="Arial" panose="020B0604020202020204" pitchFamily="34" charset="0"/>
              <a:buBlip>
                <a:blip r:embed="rId2"/>
              </a:buBlip>
              <a:defRPr/>
            </a:pPr>
            <a:r>
              <a:rPr lang="en-US" dirty="0" smtClean="0">
                <a:latin typeface="Baskerville Old Face" panose="02020602080505020303" pitchFamily="18" charset="0"/>
              </a:rPr>
              <a:t>You </a:t>
            </a:r>
            <a:r>
              <a:rPr lang="en-US" dirty="0">
                <a:latin typeface="Baskerville Old Face" panose="02020602080505020303" pitchFamily="18" charset="0"/>
              </a:rPr>
              <a:t>are forced to interact with these people that leads you to getting to know them </a:t>
            </a:r>
            <a:r>
              <a:rPr lang="en-US" dirty="0" smtClean="0">
                <a:latin typeface="Baskerville Old Face" panose="02020602080505020303" pitchFamily="18" charset="0"/>
              </a:rPr>
              <a:t>better</a:t>
            </a:r>
            <a:endParaRPr lang="en-US" sz="2400" dirty="0" smtClean="0">
              <a:latin typeface="Baskerville Old Face" panose="02020602080505020303" pitchFamily="18" charset="0"/>
            </a:endParaRPr>
          </a:p>
          <a:p>
            <a:pPr fontAlgn="auto">
              <a:spcAft>
                <a:spcPts val="0"/>
              </a:spcAft>
              <a:buFont typeface="Arial" panose="020B0604020202020204" pitchFamily="34" charset="0"/>
              <a:buBlip>
                <a:blip r:embed="rId2"/>
              </a:buBlip>
              <a:defRPr/>
            </a:pPr>
            <a:r>
              <a:rPr lang="en-US" dirty="0" smtClean="0">
                <a:latin typeface="Baskerville Old Face" panose="02020602080505020303" pitchFamily="18" charset="0"/>
              </a:rPr>
              <a:t>You </a:t>
            </a:r>
            <a:r>
              <a:rPr lang="en-US" dirty="0">
                <a:latin typeface="Baskerville Old Face" panose="02020602080505020303" pitchFamily="18" charset="0"/>
              </a:rPr>
              <a:t>spend a lot of time </a:t>
            </a:r>
            <a:r>
              <a:rPr lang="en-US" dirty="0" smtClean="0">
                <a:latin typeface="Baskerville Old Face" panose="02020602080505020303" pitchFamily="18" charset="0"/>
              </a:rPr>
              <a:t>together</a:t>
            </a:r>
            <a:endParaRPr lang="en-US" sz="2400" dirty="0" smtClean="0">
              <a:latin typeface="Baskerville Old Face" panose="02020602080505020303" pitchFamily="18" charset="0"/>
            </a:endParaRPr>
          </a:p>
          <a:p>
            <a:pPr fontAlgn="auto">
              <a:spcAft>
                <a:spcPts val="0"/>
              </a:spcAft>
              <a:buFont typeface="Arial" panose="020B0604020202020204" pitchFamily="34" charset="0"/>
              <a:buBlip>
                <a:blip r:embed="rId2"/>
              </a:buBlip>
              <a:defRPr/>
            </a:pPr>
            <a:r>
              <a:rPr lang="en-US" dirty="0" smtClean="0">
                <a:latin typeface="Baskerville Old Face" panose="02020602080505020303" pitchFamily="18" charset="0"/>
              </a:rPr>
              <a:t>You </a:t>
            </a:r>
            <a:r>
              <a:rPr lang="en-US" dirty="0">
                <a:latin typeface="Baskerville Old Face" panose="02020602080505020303" pitchFamily="18" charset="0"/>
              </a:rPr>
              <a:t>have a variety of people to choose from </a:t>
            </a:r>
            <a:r>
              <a:rPr lang="en-US" dirty="0" smtClean="0">
                <a:latin typeface="Baskerville Old Face" panose="02020602080505020303" pitchFamily="18" charset="0"/>
              </a:rPr>
              <a:t>now</a:t>
            </a:r>
            <a:endParaRPr lang="en-US" sz="2400" dirty="0" smtClean="0">
              <a:latin typeface="Baskerville Old Face" panose="02020602080505020303" pitchFamily="18" charset="0"/>
            </a:endParaRPr>
          </a:p>
          <a:p>
            <a:pPr fontAlgn="auto">
              <a:spcAft>
                <a:spcPts val="0"/>
              </a:spcAft>
              <a:buFont typeface="Arial" panose="020B0604020202020204" pitchFamily="34" charset="0"/>
              <a:buBlip>
                <a:blip r:embed="rId2"/>
              </a:buBlip>
              <a:defRPr/>
            </a:pPr>
            <a:r>
              <a:rPr lang="en-US" dirty="0" smtClean="0">
                <a:latin typeface="Baskerville Old Face" panose="02020602080505020303" pitchFamily="18" charset="0"/>
              </a:rPr>
              <a:t>School </a:t>
            </a:r>
            <a:r>
              <a:rPr lang="en-US" dirty="0">
                <a:latin typeface="Baskerville Old Face" panose="02020602080505020303" pitchFamily="18" charset="0"/>
              </a:rPr>
              <a:t>gives you an education therefore allows you to open doors and you can share this with someone – bond</a:t>
            </a:r>
            <a:r>
              <a:rPr lang="en-US" dirty="0" smtClean="0">
                <a:latin typeface="Baskerville Old Face" panose="02020602080505020303" pitchFamily="18" charset="0"/>
              </a:rPr>
              <a:t>.</a:t>
            </a:r>
            <a:endParaRPr lang="en-US" sz="2400" dirty="0">
              <a:latin typeface="Baskerville Old Face" panose="020206020805050203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9" name="Rectangle 3"/>
          <p:cNvSpPr>
            <a:spLocks noGrp="1"/>
          </p:cNvSpPr>
          <p:nvPr>
            <p:ph type="body" idx="1"/>
          </p:nvPr>
        </p:nvSpPr>
        <p:spPr>
          <a:xfrm>
            <a:off x="457200" y="304800"/>
            <a:ext cx="8229600" cy="6248400"/>
          </a:xfrm>
        </p:spPr>
        <p:txBody>
          <a:bodyPr/>
          <a:lstStyle/>
          <a:p>
            <a:pPr>
              <a:lnSpc>
                <a:spcPct val="80000"/>
              </a:lnSpc>
            </a:pPr>
            <a:r>
              <a:rPr lang="en-US" sz="2400" smtClean="0">
                <a:latin typeface="Bookman Old Style" pitchFamily="18" charset="0"/>
              </a:rPr>
              <a:t>An important aspect of quality conversation is self-revelation. In order for you to communicate with your mate, you must also be in tune with your inner emotions. It is only when you understand your emotions and inner feelings will you then be able to share quality conversation, and quality time with your mate.</a:t>
            </a:r>
          </a:p>
          <a:p>
            <a:pPr>
              <a:lnSpc>
                <a:spcPct val="80000"/>
              </a:lnSpc>
            </a:pPr>
            <a:r>
              <a:rPr lang="en-US" sz="2400" smtClean="0">
                <a:latin typeface="Bookman Old Style" pitchFamily="18" charset="0"/>
              </a:rPr>
              <a:t>Quality activities are a very important part of quality time. Many mates feel most loved when they spend physical time together, doing activities that they love to do. Spending time together will bring a couple closer, and, in the years to come, will fill up a memory bank that you can reminisce about in the future.</a:t>
            </a:r>
            <a:br>
              <a:rPr lang="en-US" sz="2400" smtClean="0">
                <a:latin typeface="Bookman Old Style" pitchFamily="18" charset="0"/>
              </a:rPr>
            </a:br>
            <a:r>
              <a:rPr lang="en-US" sz="2400" smtClean="0">
                <a:latin typeface="Bookman Old Style" pitchFamily="18" charset="0"/>
              </a:rPr>
              <a:t>Whether it’s sitting on the couch and having a brief conversation or playing together in a tennis league, quality time is a love language that is shared by many. Setting aside focused time with your mate will ensure a happy marriage.</a:t>
            </a:r>
          </a:p>
          <a:p>
            <a:endParaRPr lang="en-US" sz="2400"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fade">
                                      <p:cBhvr>
                                        <p:cTn id="7" dur="1000"/>
                                        <p:tgtEl>
                                          <p:spTgt spid="55299">
                                            <p:txEl>
                                              <p:pRg st="0" end="0"/>
                                            </p:txEl>
                                          </p:spTgt>
                                        </p:tgtEl>
                                      </p:cBhvr>
                                    </p:animEffect>
                                    <p:anim calcmode="lin" valueType="num">
                                      <p:cBhvr>
                                        <p:cTn id="8" dur="1000" fill="hold"/>
                                        <p:tgtEl>
                                          <p:spTgt spid="55299">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55299">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5529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5299">
                                            <p:txEl>
                                              <p:pRg st="1" end="1"/>
                                            </p:txEl>
                                          </p:spTgt>
                                        </p:tgtEl>
                                        <p:attrNameLst>
                                          <p:attrName>style.visibility</p:attrName>
                                        </p:attrNameLst>
                                      </p:cBhvr>
                                      <p:to>
                                        <p:strVal val="visible"/>
                                      </p:to>
                                    </p:set>
                                    <p:animEffect transition="in" filter="fade">
                                      <p:cBhvr>
                                        <p:cTn id="15" dur="1000"/>
                                        <p:tgtEl>
                                          <p:spTgt spid="55299">
                                            <p:txEl>
                                              <p:pRg st="1" end="1"/>
                                            </p:txEl>
                                          </p:spTgt>
                                        </p:tgtEl>
                                      </p:cBhvr>
                                    </p:animEffect>
                                    <p:anim calcmode="lin" valueType="num">
                                      <p:cBhvr>
                                        <p:cTn id="16" dur="1000" fill="hold"/>
                                        <p:tgtEl>
                                          <p:spTgt spid="55299">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55299">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55299">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lnSpcReduction="10000"/>
          </a:bodyPr>
          <a:lstStyle/>
          <a:p>
            <a:pPr marL="0" indent="0">
              <a:lnSpc>
                <a:spcPct val="80000"/>
              </a:lnSpc>
              <a:buFont typeface="Arial" charset="0"/>
              <a:buNone/>
            </a:pPr>
            <a:r>
              <a:rPr lang="en-US" sz="2600" b="1" smtClean="0">
                <a:latin typeface="Bookman Old Style" pitchFamily="18" charset="0"/>
              </a:rPr>
              <a:t>Receiving Gifts</a:t>
            </a:r>
            <a:endParaRPr lang="en-US" sz="2600" smtClean="0">
              <a:latin typeface="Bookman Old Style" pitchFamily="18" charset="0"/>
            </a:endParaRPr>
          </a:p>
          <a:p>
            <a:pPr marL="0" indent="0">
              <a:lnSpc>
                <a:spcPct val="80000"/>
              </a:lnSpc>
            </a:pPr>
            <a:r>
              <a:rPr lang="en-US" sz="2600" smtClean="0">
                <a:latin typeface="Bookman Old Style" pitchFamily="18" charset="0"/>
              </a:rPr>
              <a:t>Some mates respond well to visual symbols of love. If you speak this love language, you are more likely to treasure any gift as an expression of love and devotion. People who speak this love language often feel that a lack of gifts represents a lack of love from their mate. Luckily, this love language is one of the easiest to learn. </a:t>
            </a:r>
          </a:p>
          <a:p>
            <a:pPr marL="0" indent="0">
              <a:lnSpc>
                <a:spcPct val="80000"/>
              </a:lnSpc>
            </a:pPr>
            <a:r>
              <a:rPr lang="en-US" sz="2600" smtClean="0">
                <a:latin typeface="Bookman Old Style" pitchFamily="18" charset="0"/>
              </a:rPr>
              <a:t>If you want to become an effective gift giver, many mates will have to learn to change their attitude about money. If you are naturally a spender, you will have no trouble buying gifts for your mate. However, a person who is used to investing and saving their money may have a tough time adjusting to the concept of spending money as an expression of love. These people must understand that you are investing the money not in gifts, but in deepening your relationship with your mate.</a:t>
            </a:r>
          </a:p>
          <a:p>
            <a:pPr marL="0" indent="0">
              <a:lnSpc>
                <a:spcPct val="80000"/>
              </a:lnSpc>
              <a:buFont typeface="Arial" charset="0"/>
              <a:buNone/>
            </a:pPr>
            <a:endParaRPr lang="en-US" sz="2600" smtClean="0">
              <a:latin typeface="Bookman Old Style"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p:cNvSpPr>
          <p:nvPr>
            <p:ph type="body" idx="1"/>
          </p:nvPr>
        </p:nvSpPr>
        <p:spPr>
          <a:xfrm>
            <a:off x="457200" y="228600"/>
            <a:ext cx="8229600" cy="5897563"/>
          </a:xfrm>
        </p:spPr>
        <p:txBody>
          <a:bodyPr/>
          <a:lstStyle/>
          <a:p>
            <a:pPr>
              <a:lnSpc>
                <a:spcPct val="80000"/>
              </a:lnSpc>
            </a:pPr>
            <a:r>
              <a:rPr lang="en-US" smtClean="0">
                <a:latin typeface="Bookman Old Style" pitchFamily="18" charset="0"/>
              </a:rPr>
              <a:t>The gift of self is an important symbol of love. Sometimes all your mate desires is for someone to be there for them, going through the same trials and experiencing the same things. Your body can become a very powerful physical symbol of love. </a:t>
            </a:r>
          </a:p>
          <a:p>
            <a:pPr>
              <a:lnSpc>
                <a:spcPct val="80000"/>
              </a:lnSpc>
            </a:pPr>
            <a:r>
              <a:rPr lang="en-US" smtClean="0">
                <a:latin typeface="Bookman Old Style" pitchFamily="18" charset="0"/>
              </a:rPr>
              <a:t>These gifts need not to come every day, or even every week. They don’t even need to cost a lot of money. Free, frequent, expensive, or rare, if your mate relates to the language of receiving gifts, any visible sign of your love will leave them feeling happy and secure in your relationship.</a:t>
            </a:r>
          </a:p>
          <a:p>
            <a:endParaRPr 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458200" cy="6629400"/>
          </a:xfrm>
        </p:spPr>
        <p:txBody>
          <a:bodyPr>
            <a:normAutofit lnSpcReduction="10000"/>
          </a:bodyPr>
          <a:lstStyle/>
          <a:p>
            <a:pPr marL="0" indent="0">
              <a:lnSpc>
                <a:spcPct val="80000"/>
              </a:lnSpc>
              <a:buFont typeface="Arial" charset="0"/>
              <a:buNone/>
            </a:pPr>
            <a:r>
              <a:rPr lang="en-US" sz="2400" b="1" smtClean="0">
                <a:latin typeface="Bookman Old Style" pitchFamily="18" charset="0"/>
              </a:rPr>
              <a:t>Acts of Service</a:t>
            </a:r>
            <a:endParaRPr lang="en-US" sz="2400" smtClean="0">
              <a:latin typeface="Bookman Old Style" pitchFamily="18" charset="0"/>
            </a:endParaRPr>
          </a:p>
          <a:p>
            <a:pPr marL="0" indent="0">
              <a:lnSpc>
                <a:spcPct val="80000"/>
              </a:lnSpc>
              <a:buFont typeface="Arial" charset="0"/>
              <a:buNone/>
            </a:pPr>
            <a:r>
              <a:rPr lang="en-US" sz="2400" smtClean="0">
                <a:latin typeface="Bookman Old Style" pitchFamily="18" charset="0"/>
              </a:rPr>
              <a:t/>
            </a:r>
            <a:br>
              <a:rPr lang="en-US" sz="2400" smtClean="0">
                <a:latin typeface="Bookman Old Style" pitchFamily="18" charset="0"/>
              </a:rPr>
            </a:br>
            <a:r>
              <a:rPr lang="en-US" sz="2400" smtClean="0">
                <a:latin typeface="Bookman Old Style" pitchFamily="18" charset="0"/>
              </a:rPr>
              <a:t>Sometimes simple chores around the house can be an undeniable expression of love. Even simple things like laundry and taking out the trash require some form of planning, time, effort, and energy. Doing humble chores can be a very powerful expression of love and devotion to your mate.</a:t>
            </a:r>
          </a:p>
          <a:p>
            <a:pPr marL="0" indent="0">
              <a:lnSpc>
                <a:spcPct val="80000"/>
              </a:lnSpc>
            </a:pPr>
            <a:r>
              <a:rPr lang="en-US" sz="2400" smtClean="0">
                <a:latin typeface="Bookman Old Style" pitchFamily="18" charset="0"/>
              </a:rPr>
              <a:t>Very often, both pairs in a couple will speak to the Acts of Service Language. However, it is very important to understand what acts of service your mate most appreciates. Even though couples are helping each other around the house, couples will still fight because the are unknowingly communicating with each other in two different dialects. For example, a wife may spend her day washing the cars and walking to dog, but if her husband feels that laundry and dishes are a superior necessity, he may feel unloved, despite the fact that his wife did many other chores throughout the day. It is important to learn your mate’s dialect and work hard to understand what acts of service will show your love.</a:t>
            </a:r>
          </a:p>
          <a:p>
            <a:pPr marL="0" indent="0">
              <a:lnSpc>
                <a:spcPct val="80000"/>
              </a:lnSpc>
              <a:buFont typeface="Arial" charset="0"/>
              <a:buNone/>
            </a:pPr>
            <a:endParaRPr lang="en-US" sz="2400" smtClean="0">
              <a:latin typeface="Bookman Old Style" pitchFamily="18" charset="0"/>
            </a:endParaRPr>
          </a:p>
          <a:p>
            <a:pPr marL="0" indent="0">
              <a:lnSpc>
                <a:spcPct val="80000"/>
              </a:lnSpc>
            </a:pPr>
            <a:endParaRPr lang="en-CA" sz="24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p:cNvSpPr>
          <p:nvPr>
            <p:ph type="body" idx="1"/>
          </p:nvPr>
        </p:nvSpPr>
        <p:spPr>
          <a:xfrm>
            <a:off x="457200" y="228600"/>
            <a:ext cx="8229600" cy="6400800"/>
          </a:xfrm>
        </p:spPr>
        <p:txBody>
          <a:bodyPr/>
          <a:lstStyle/>
          <a:p>
            <a:pPr>
              <a:lnSpc>
                <a:spcPct val="80000"/>
              </a:lnSpc>
            </a:pPr>
            <a:r>
              <a:rPr lang="en-US" sz="2800" smtClean="0">
                <a:latin typeface="Bookman Old Style" pitchFamily="18" charset="0"/>
              </a:rPr>
              <a:t>It is important to do these acts of service out of love and not obligation. A mate who does chores and helps out around the house out of guilt or fear will inevitably not be speaking a language of love, but a language of resentment. It’s important to perform these acts out of the kindness of your heart.</a:t>
            </a:r>
          </a:p>
          <a:p>
            <a:pPr>
              <a:lnSpc>
                <a:spcPct val="80000"/>
              </a:lnSpc>
            </a:pPr>
            <a:r>
              <a:rPr lang="en-US" sz="2800" smtClean="0">
                <a:latin typeface="Bookman Old Style" pitchFamily="18" charset="0"/>
              </a:rPr>
              <a:t>Demonstrating the acts of service can mean stepping out of the stereotypes. Acts of service require both mates to humble themselves into doing some chores and services that aren’t usually expected from their gender. However, these little sacrifices will mean the world to your mate, and will ensure a happy relationship.</a:t>
            </a:r>
          </a:p>
          <a:p>
            <a:endParaRPr lang="en-US" sz="280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lnSpcReduction="10000"/>
          </a:bodyPr>
          <a:lstStyle/>
          <a:p>
            <a:pPr marL="0" indent="0">
              <a:lnSpc>
                <a:spcPct val="80000"/>
              </a:lnSpc>
              <a:buFont typeface="Arial" charset="0"/>
              <a:buNone/>
            </a:pPr>
            <a:r>
              <a:rPr lang="en-US" sz="2400" b="1" smtClean="0">
                <a:latin typeface="Bookman Old Style" pitchFamily="18" charset="0"/>
              </a:rPr>
              <a:t>Physical Touch</a:t>
            </a:r>
            <a:r>
              <a:rPr lang="en-US" sz="2400" smtClean="0">
                <a:latin typeface="Bookman Old Style" pitchFamily="18" charset="0"/>
              </a:rPr>
              <a:t/>
            </a:r>
            <a:br>
              <a:rPr lang="en-US" sz="2400" smtClean="0">
                <a:latin typeface="Bookman Old Style" pitchFamily="18" charset="0"/>
              </a:rPr>
            </a:br>
            <a:r>
              <a:rPr lang="en-US" sz="2400" smtClean="0">
                <a:latin typeface="Bookman Old Style" pitchFamily="18" charset="0"/>
              </a:rPr>
              <a:t>Many mates feel the most loved when they receive physical contact from their partner. For a mate who speaks this love language loudly, physical touch can make or break the relationship. </a:t>
            </a:r>
          </a:p>
          <a:p>
            <a:pPr marL="0" indent="0">
              <a:lnSpc>
                <a:spcPct val="80000"/>
              </a:lnSpc>
            </a:pPr>
            <a:r>
              <a:rPr lang="en-US" sz="2400" smtClean="0">
                <a:latin typeface="Bookman Old Style" pitchFamily="18" charset="0"/>
              </a:rPr>
              <a:t>Sexual intercourse makes many mates feel secure and loved in a marriage or relationship. However, it is only one dialect of physical touch. Many parts of the body are extremely sensitive to stimulation. It is important to discover how your partner not only physically responds but also psychologically responds to these touches.</a:t>
            </a:r>
          </a:p>
          <a:p>
            <a:pPr marL="0" indent="0">
              <a:lnSpc>
                <a:spcPct val="80000"/>
              </a:lnSpc>
            </a:pPr>
            <a:r>
              <a:rPr lang="en-US" sz="2400" smtClean="0">
                <a:latin typeface="Bookman Old Style" pitchFamily="18" charset="0"/>
              </a:rPr>
              <a:t>It is important to learn how your mate speaks the physical touch language. Some touches are irritating and uncomfortable for your mate. Take the time to learn the touches your mate likes. They can be big acts, such as back massages or lovemaking, or little acts such as touches on the cheek or a hand on the shoulder. It’s important to learn how your mate responds to touch. That is how you will make the most of this love language.</a:t>
            </a:r>
          </a:p>
          <a:p>
            <a:pPr marL="0" indent="0">
              <a:lnSpc>
                <a:spcPct val="80000"/>
              </a:lnSpc>
            </a:pPr>
            <a:endParaRPr lang="en-US" sz="1300" smtClean="0"/>
          </a:p>
          <a:p>
            <a:pPr marL="0" indent="0">
              <a:lnSpc>
                <a:spcPct val="80000"/>
              </a:lnSpc>
            </a:pPr>
            <a:endParaRPr lang="en-US" sz="1300" smtClean="0"/>
          </a:p>
          <a:p>
            <a:pPr marL="0" indent="0">
              <a:lnSpc>
                <a:spcPct val="80000"/>
              </a:lnSpc>
            </a:pPr>
            <a:endParaRPr lang="en-US" sz="13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p:cNvSpPr>
          <p:nvPr>
            <p:ph type="body" idx="1"/>
          </p:nvPr>
        </p:nvSpPr>
        <p:spPr>
          <a:xfrm>
            <a:off x="457200" y="228600"/>
            <a:ext cx="8229600" cy="5897563"/>
          </a:xfrm>
        </p:spPr>
        <p:txBody>
          <a:bodyPr/>
          <a:lstStyle/>
          <a:p>
            <a:pPr>
              <a:lnSpc>
                <a:spcPct val="80000"/>
              </a:lnSpc>
            </a:pPr>
            <a:r>
              <a:rPr lang="en-US" sz="2800" smtClean="0">
                <a:latin typeface="Bookman Old Style" pitchFamily="18" charset="0"/>
              </a:rPr>
              <a:t>All relationships will experience crisis. In these cases, physical touch is very important. In a crisis situation, a hug can communicate an immense amount of love for that person. A person whose primary love language is physical touch would much rather have you hold them and be silent than offer any advice.</a:t>
            </a:r>
          </a:p>
          <a:p>
            <a:pPr>
              <a:lnSpc>
                <a:spcPct val="80000"/>
              </a:lnSpc>
            </a:pPr>
            <a:r>
              <a:rPr lang="en-US" sz="2800" smtClean="0">
                <a:latin typeface="Bookman Old Style" pitchFamily="18" charset="0"/>
              </a:rPr>
              <a:t>It is important to remember that this love language is different for everyone. What type of touch makes you feel secure is not necessarily what will make your partner happy. It is important to learn each other’s dialects. That way you can make the most of your hugging, kissing, and other physical contacts.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Content Placeholder 2"/>
          <p:cNvSpPr>
            <a:spLocks noGrp="1"/>
          </p:cNvSpPr>
          <p:nvPr>
            <p:ph idx="1"/>
          </p:nvPr>
        </p:nvSpPr>
        <p:spPr>
          <a:xfrm>
            <a:off x="457200" y="685800"/>
            <a:ext cx="8229600" cy="5440363"/>
          </a:xfrm>
        </p:spPr>
        <p:txBody>
          <a:bodyPr/>
          <a:lstStyle/>
          <a:p>
            <a:r>
              <a:rPr lang="en-US" smtClean="0">
                <a:hlinkClick r:id="rId2"/>
              </a:rPr>
              <a:t>http://www.5lovelanguages.com/</a:t>
            </a:r>
            <a:endParaRPr lang="en-US" smtClean="0"/>
          </a:p>
          <a:p>
            <a:r>
              <a:rPr lang="en-US" smtClean="0">
                <a:hlinkClick r:id="rId3"/>
              </a:rPr>
              <a:t>https://www.youtube.com/watch?v=U4FTBKpxw1U</a:t>
            </a:r>
            <a:endParaRPr lang="en-US" smtClean="0"/>
          </a:p>
          <a:p>
            <a:endParaRPr lang="en-US"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p:cNvSpPr>
          <p:nvPr>
            <p:ph type="title"/>
          </p:nvPr>
        </p:nvSpPr>
        <p:spPr>
          <a:xfrm>
            <a:off x="381000" y="2667000"/>
            <a:ext cx="8229600" cy="1143000"/>
          </a:xfrm>
        </p:spPr>
        <p:txBody>
          <a:bodyPr/>
          <a:lstStyle/>
          <a:p>
            <a:r>
              <a:rPr lang="en-US" sz="3700" b="1" smtClean="0">
                <a:latin typeface="Bookman Old Style" pitchFamily="18" charset="0"/>
              </a:rPr>
              <a:t>The Five Languages of Apology</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fade">
                                      <p:cBhvr>
                                        <p:cTn id="7" dur="1000"/>
                                        <p:tgtEl>
                                          <p:spTgt spid="59394"/>
                                        </p:tgtEl>
                                      </p:cBhvr>
                                    </p:animEffect>
                                    <p:anim calcmode="lin" valueType="num">
                                      <p:cBhvr>
                                        <p:cTn id="8" dur="1000" fill="hold"/>
                                        <p:tgtEl>
                                          <p:spTgt spid="59394"/>
                                        </p:tgtEl>
                                        <p:attrNameLst>
                                          <p:attrName>ppt_x</p:attrName>
                                        </p:attrNameLst>
                                      </p:cBhvr>
                                      <p:tavLst>
                                        <p:tav tm="0">
                                          <p:val>
                                            <p:strVal val="#ppt_x"/>
                                          </p:val>
                                        </p:tav>
                                        <p:tav tm="100000">
                                          <p:val>
                                            <p:strVal val="#ppt_x"/>
                                          </p:val>
                                        </p:tav>
                                      </p:tavLst>
                                    </p:anim>
                                    <p:anim calcmode="lin" valueType="num">
                                      <p:cBhvr>
                                        <p:cTn id="9" dur="898" decel="100000" fill="hold"/>
                                        <p:tgtEl>
                                          <p:spTgt spid="5939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5939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553200"/>
          </a:xfrm>
        </p:spPr>
        <p:txBody>
          <a:bodyPr>
            <a:normAutofit/>
          </a:bodyPr>
          <a:lstStyle/>
          <a:p>
            <a:pPr marL="0" indent="0" algn="ctr">
              <a:lnSpc>
                <a:spcPct val="80000"/>
              </a:lnSpc>
              <a:buFont typeface="Arial" charset="0"/>
              <a:buNone/>
            </a:pPr>
            <a:endParaRPr lang="en-US" sz="2300" b="1" smtClean="0">
              <a:latin typeface="Bookman Old Style" pitchFamily="18" charset="0"/>
            </a:endParaRPr>
          </a:p>
          <a:p>
            <a:pPr marL="0" indent="0">
              <a:lnSpc>
                <a:spcPct val="80000"/>
              </a:lnSpc>
              <a:buFont typeface="Arial" charset="0"/>
              <a:buNone/>
            </a:pPr>
            <a:r>
              <a:rPr lang="en-US" sz="2000" b="1" smtClean="0">
                <a:latin typeface="Bookman Old Style" pitchFamily="18" charset="0"/>
              </a:rPr>
              <a:t>Expressing Regret</a:t>
            </a:r>
            <a:r>
              <a:rPr lang="en-US" sz="2000" smtClean="0">
                <a:latin typeface="Bookman Old Style" pitchFamily="18" charset="0"/>
              </a:rPr>
              <a:t> </a:t>
            </a:r>
            <a:br>
              <a:rPr lang="en-US" sz="2000" smtClean="0">
                <a:latin typeface="Bookman Old Style" pitchFamily="18" charset="0"/>
              </a:rPr>
            </a:br>
            <a:r>
              <a:rPr lang="en-US" sz="2000" smtClean="0">
                <a:latin typeface="Bookman Old Style" pitchFamily="18" charset="0"/>
              </a:rPr>
              <a:t/>
            </a:r>
            <a:br>
              <a:rPr lang="en-US" sz="2000" smtClean="0">
                <a:latin typeface="Bookman Old Style" pitchFamily="18" charset="0"/>
              </a:rPr>
            </a:br>
            <a:r>
              <a:rPr lang="en-US" sz="2000" smtClean="0">
                <a:latin typeface="Bookman Old Style" pitchFamily="18" charset="0"/>
              </a:rPr>
              <a:t>“Expressing Regret” is the Apology Language that zeroes in on emotional hurt.  It is an admission of guilt and shame for causing pain to another person. </a:t>
            </a:r>
          </a:p>
          <a:p>
            <a:pPr marL="0" indent="0">
              <a:lnSpc>
                <a:spcPct val="80000"/>
              </a:lnSpc>
            </a:pPr>
            <a:r>
              <a:rPr lang="en-US" sz="2000" smtClean="0">
                <a:latin typeface="Bookman Old Style" pitchFamily="18" charset="0"/>
              </a:rPr>
              <a:t>For those who listen for “Expressing Regret” apologies, a simple “I’m sorry” is all they look for.  There is no need for explanation or “pay back” provided the apology has truly come from the heart.</a:t>
            </a:r>
          </a:p>
          <a:p>
            <a:pPr marL="0" indent="0">
              <a:lnSpc>
                <a:spcPct val="80000"/>
              </a:lnSpc>
            </a:pPr>
            <a:r>
              <a:rPr lang="en-US" sz="2000" smtClean="0">
                <a:latin typeface="Bookman Old Style" pitchFamily="18" charset="0"/>
              </a:rPr>
              <a:t>“Expressing Regret” is a powerful Apology Language because it gets right to the point.  It doesn’t make excuses or attempt to deflect blame.  Above all, “Expressing Regret” takes ownership of the wrong.  For that reason, “Expressing Regret” is understood as a sincere commitment to repair and rebuild the relationship.  </a:t>
            </a:r>
          </a:p>
          <a:p>
            <a:pPr marL="0" indent="0">
              <a:lnSpc>
                <a:spcPct val="80000"/>
              </a:lnSpc>
            </a:pPr>
            <a:r>
              <a:rPr lang="en-US" sz="2000" smtClean="0">
                <a:latin typeface="Bookman Old Style" pitchFamily="18" charset="0"/>
              </a:rPr>
              <a:t>The “Expressing Regret” Apology Language speaks most clearly when the person offering the apology reflects sincerity not only verbally, but also through body language.  Unflinching eye contact and a gentle, but firm touch are two ways that body language can underscore sincerity. </a:t>
            </a:r>
          </a:p>
          <a:p>
            <a:pPr marL="0" indent="0">
              <a:lnSpc>
                <a:spcPct val="80000"/>
              </a:lnSpc>
              <a:buFont typeface="Arial" charset="0"/>
              <a:buNone/>
            </a:pPr>
            <a:endParaRPr lang="en-US" sz="2000" smtClean="0">
              <a:latin typeface="Bookman Old Style" pitchFamily="18" charset="0"/>
            </a:endParaRPr>
          </a:p>
          <a:p>
            <a:pPr marL="0" indent="0">
              <a:lnSpc>
                <a:spcPct val="80000"/>
              </a:lnSpc>
            </a:pPr>
            <a:endParaRPr lang="en-US" sz="2000" smtClean="0"/>
          </a:p>
          <a:p>
            <a:pPr marL="0" indent="0">
              <a:lnSpc>
                <a:spcPct val="80000"/>
              </a:lnSpc>
            </a:pPr>
            <a:endParaRPr lang="en-US" sz="2000" smtClean="0"/>
          </a:p>
          <a:p>
            <a:pPr marL="0" indent="0">
              <a:lnSpc>
                <a:spcPct val="80000"/>
              </a:lnSpc>
            </a:pPr>
            <a:endParaRPr lang="en-US" sz="2000" smtClean="0"/>
          </a:p>
          <a:p>
            <a:pPr marL="0" indent="0">
              <a:lnSpc>
                <a:spcPct val="80000"/>
              </a:lnSpc>
            </a:pPr>
            <a:endParaRPr lang="en-US" sz="1000" smtClean="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324600"/>
          </a:xfrm>
        </p:spPr>
        <p:txBody>
          <a:bodyPr rtlCol="0">
            <a:normAutofit fontScale="92500" lnSpcReduction="10000"/>
          </a:bodyPr>
          <a:lstStyle/>
          <a:p>
            <a:pPr marL="0" indent="0" fontAlgn="auto">
              <a:spcAft>
                <a:spcPts val="0"/>
              </a:spcAft>
              <a:buFont typeface="Arial" panose="020B0604020202020204" pitchFamily="34" charset="0"/>
              <a:buNone/>
              <a:defRPr/>
            </a:pPr>
            <a:r>
              <a:rPr lang="en-US" b="1" dirty="0" smtClean="0">
                <a:latin typeface="Baskerville Old Face" panose="02020602080505020303" pitchFamily="18" charset="0"/>
              </a:rPr>
              <a:t>Continuing Emancipation or liberation of Women </a:t>
            </a:r>
            <a:endParaRPr lang="en-US" sz="2800" dirty="0" smtClean="0">
              <a:latin typeface="Baskerville Old Face" panose="02020602080505020303" pitchFamily="18" charset="0"/>
            </a:endParaRPr>
          </a:p>
          <a:p>
            <a:pPr fontAlgn="auto">
              <a:spcAft>
                <a:spcPts val="0"/>
              </a:spcAft>
              <a:buFont typeface="Arial" panose="020B0604020202020204" pitchFamily="34" charset="0"/>
              <a:buBlip>
                <a:blip r:embed="rId2"/>
              </a:buBlip>
              <a:defRPr/>
            </a:pPr>
            <a:r>
              <a:rPr lang="en-US" dirty="0" smtClean="0">
                <a:latin typeface="Baskerville Old Face" panose="02020602080505020303" pitchFamily="18" charset="0"/>
              </a:rPr>
              <a:t>women have more choice to select who they want to marry OR not to marry.  You don’t have to get married but continue education (make own choices)</a:t>
            </a:r>
            <a:endParaRPr lang="en-US" sz="2800" dirty="0" smtClean="0">
              <a:latin typeface="Baskerville Old Face" panose="02020602080505020303" pitchFamily="18" charset="0"/>
            </a:endParaRPr>
          </a:p>
          <a:p>
            <a:pPr marL="0" indent="0" fontAlgn="auto">
              <a:spcAft>
                <a:spcPts val="0"/>
              </a:spcAft>
              <a:buFont typeface="Arial" panose="020B0604020202020204" pitchFamily="34" charset="0"/>
              <a:buNone/>
              <a:defRPr/>
            </a:pPr>
            <a:r>
              <a:rPr lang="en-US" b="1" dirty="0" smtClean="0">
                <a:latin typeface="Baskerville Old Face" panose="02020602080505020303" pitchFamily="18" charset="0"/>
              </a:rPr>
              <a:t>General Emancipation of Youth from Parental Control</a:t>
            </a:r>
            <a:endParaRPr lang="en-US" sz="2800" dirty="0" smtClean="0">
              <a:latin typeface="Baskerville Old Face" panose="02020602080505020303" pitchFamily="18" charset="0"/>
            </a:endParaRPr>
          </a:p>
          <a:p>
            <a:pPr fontAlgn="auto">
              <a:spcAft>
                <a:spcPts val="0"/>
              </a:spcAft>
              <a:buFont typeface="Arial" panose="020B0604020202020204" pitchFamily="34" charset="0"/>
              <a:buBlip>
                <a:blip r:embed="rId2"/>
              </a:buBlip>
              <a:defRPr/>
            </a:pPr>
            <a:r>
              <a:rPr lang="en-US" dirty="0" smtClean="0">
                <a:latin typeface="Baskerville Old Face" panose="02020602080505020303" pitchFamily="18" charset="0"/>
              </a:rPr>
              <a:t>There are many places you can go to be away from parents</a:t>
            </a:r>
            <a:endParaRPr lang="en-US" sz="2800" dirty="0">
              <a:latin typeface="Baskerville Old Face" panose="02020602080505020303" pitchFamily="18" charset="0"/>
            </a:endParaRPr>
          </a:p>
          <a:p>
            <a:pPr fontAlgn="auto">
              <a:spcAft>
                <a:spcPts val="0"/>
              </a:spcAft>
              <a:buFont typeface="Arial" panose="020B0604020202020204" pitchFamily="34" charset="0"/>
              <a:buBlip>
                <a:blip r:embed="rId2"/>
              </a:buBlip>
              <a:defRPr/>
            </a:pPr>
            <a:r>
              <a:rPr lang="en-US" dirty="0" smtClean="0">
                <a:latin typeface="Baskerville Old Face" panose="02020602080505020303" pitchFamily="18" charset="0"/>
              </a:rPr>
              <a:t>No longer under strong watch of parents</a:t>
            </a:r>
            <a:endParaRPr lang="en-US" sz="2800" dirty="0" smtClean="0">
              <a:latin typeface="Baskerville Old Face" panose="02020602080505020303" pitchFamily="18" charset="0"/>
            </a:endParaRPr>
          </a:p>
          <a:p>
            <a:pPr fontAlgn="auto">
              <a:spcAft>
                <a:spcPts val="0"/>
              </a:spcAft>
              <a:buFont typeface="Arial" panose="020B0604020202020204" pitchFamily="34" charset="0"/>
              <a:buBlip>
                <a:blip r:embed="rId2"/>
              </a:buBlip>
              <a:defRPr/>
            </a:pPr>
            <a:r>
              <a:rPr lang="en-US" dirty="0" smtClean="0">
                <a:latin typeface="Baskerville Old Face" panose="02020602080505020303" pitchFamily="18" charset="0"/>
              </a:rPr>
              <a:t>Parenting methods have changed</a:t>
            </a:r>
            <a:endParaRPr lang="en-US" sz="2800" dirty="0" smtClean="0">
              <a:latin typeface="Baskerville Old Face" panose="02020602080505020303" pitchFamily="18" charset="0"/>
            </a:endParaRPr>
          </a:p>
          <a:p>
            <a:pPr fontAlgn="auto">
              <a:spcAft>
                <a:spcPts val="0"/>
              </a:spcAft>
              <a:buFont typeface="Arial" panose="020B0604020202020204" pitchFamily="34" charset="0"/>
              <a:buBlip>
                <a:blip r:embed="rId2"/>
              </a:buBlip>
              <a:defRPr/>
            </a:pPr>
            <a:r>
              <a:rPr lang="en-US" dirty="0" smtClean="0">
                <a:latin typeface="Baskerville Old Face" panose="02020602080505020303" pitchFamily="18" charset="0"/>
              </a:rPr>
              <a:t>Society’s attitude has changed: daycare, freedom of youth</a:t>
            </a:r>
            <a:endParaRPr lang="en-US" sz="2800" dirty="0" smtClean="0">
              <a:latin typeface="Baskerville Old Face" panose="02020602080505020303" pitchFamily="18" charset="0"/>
            </a:endParaRPr>
          </a:p>
          <a:p>
            <a:pPr fontAlgn="auto">
              <a:spcAft>
                <a:spcPts val="0"/>
              </a:spcAft>
              <a:buFont typeface="Arial" panose="020B0604020202020204" pitchFamily="34" charset="0"/>
              <a:buBlip>
                <a:blip r:embed="rId2"/>
              </a:buBlip>
              <a:defRPr/>
            </a:pPr>
            <a:r>
              <a:rPr lang="en-US" dirty="0" smtClean="0">
                <a:latin typeface="Baskerville Old Face" panose="02020602080505020303" pitchFamily="18" charset="0"/>
              </a:rPr>
              <a:t>Family: dual income parents = less hours home with youth</a:t>
            </a:r>
            <a:endParaRPr lang="en-US" sz="2800" dirty="0" smtClean="0">
              <a:latin typeface="Baskerville Old Face" panose="020206020805050203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229600" cy="6629400"/>
          </a:xfrm>
        </p:spPr>
        <p:txBody>
          <a:bodyPr rtlCol="0">
            <a:normAutofit fontScale="70000" lnSpcReduction="20000"/>
          </a:bodyPr>
          <a:lstStyle/>
          <a:p>
            <a:pPr marL="0" indent="0" fontAlgn="auto">
              <a:spcAft>
                <a:spcPts val="0"/>
              </a:spcAft>
              <a:buFont typeface="Arial" panose="020B0604020202020204" pitchFamily="34" charset="0"/>
              <a:buNone/>
              <a:defRPr/>
            </a:pPr>
            <a:r>
              <a:rPr lang="en-US" b="1" dirty="0">
                <a:latin typeface="Bookman Old Style" panose="02050604050505020204" pitchFamily="18" charset="0"/>
              </a:rPr>
              <a:t>Accept Responsibility </a:t>
            </a:r>
            <a:endParaRPr lang="en-US" dirty="0">
              <a:latin typeface="Bookman Old Style" panose="02050604050505020204" pitchFamily="18" charset="0"/>
            </a:endParaRPr>
          </a:p>
          <a:p>
            <a:pPr fontAlgn="auto">
              <a:spcAft>
                <a:spcPts val="0"/>
              </a:spcAft>
              <a:buFont typeface="Arial" panose="020B0604020202020204" pitchFamily="34" charset="0"/>
              <a:buChar char="•"/>
              <a:defRPr/>
            </a:pPr>
            <a:r>
              <a:rPr lang="en-US" dirty="0">
                <a:latin typeface="Bookman Old Style" panose="02050604050505020204" pitchFamily="18" charset="0"/>
              </a:rPr>
              <a:t>It is very difficult for some people to admit that they’re wrong. It makes them doubt their self-worth, and no one likes to be portrayed as a failure. However, as adults, we must all admit that we will make mistakes. We are going to make poor decisions that hurt our mates, and we are going to have to admit that we were wrong. We have to accept responsibility for our own failures.</a:t>
            </a:r>
          </a:p>
          <a:p>
            <a:pPr fontAlgn="auto">
              <a:spcAft>
                <a:spcPts val="0"/>
              </a:spcAft>
              <a:buFont typeface="Arial" panose="020B0604020202020204" pitchFamily="34" charset="0"/>
              <a:buChar char="•"/>
              <a:defRPr/>
            </a:pPr>
            <a:r>
              <a:rPr lang="en-US" dirty="0">
                <a:latin typeface="Bookman Old Style" panose="02050604050505020204" pitchFamily="18" charset="0"/>
              </a:rPr>
              <a:t>For many individuals, all they want is to hear the words, “I am wrong.” If the apology neglects accepting responsibility for their actions, many partners will not feel as though the apology was meaningful and sincere. Many partners need to learn how to overcome their ego, the desire to not be viewed as a failure, and simply admit that their actions were wrong. For a mate who speaks this apology language, if an apology does not admit fault, it is not worth hearing. Being sincere in your apology means allowing yourself to be weak, and admitting that you make mistakes. Though this may be hard to do for some people, it makes a world of a difference to your partner who speaks this language. </a:t>
            </a:r>
          </a:p>
          <a:p>
            <a:pPr fontAlgn="auto">
              <a:spcAft>
                <a:spcPts val="0"/>
              </a:spcAft>
              <a:buFont typeface="Arial" panose="020B0604020202020204" pitchFamily="34" charset="0"/>
              <a:buChar char="•"/>
              <a:defRPr/>
            </a:pPr>
            <a:endParaRPr lang="en-CA"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rtlCol="0">
            <a:normAutofit fontScale="62500" lnSpcReduction="20000"/>
          </a:bodyPr>
          <a:lstStyle/>
          <a:p>
            <a:pPr marL="0" indent="0" fontAlgn="auto">
              <a:spcAft>
                <a:spcPts val="0"/>
              </a:spcAft>
              <a:buFont typeface="Arial" panose="020B0604020202020204" pitchFamily="34" charset="0"/>
              <a:buNone/>
              <a:defRPr/>
            </a:pPr>
            <a:r>
              <a:rPr lang="en-US" b="1" dirty="0">
                <a:latin typeface="Bookman Old Style" panose="02050604050505020204" pitchFamily="18" charset="0"/>
              </a:rPr>
              <a:t>Make Restitution</a:t>
            </a:r>
            <a:r>
              <a:rPr lang="en-US" dirty="0">
                <a:latin typeface="Bookman Old Style" panose="02050604050505020204" pitchFamily="18" charset="0"/>
              </a:rPr>
              <a:t> </a:t>
            </a:r>
          </a:p>
          <a:p>
            <a:pPr fontAlgn="auto">
              <a:spcAft>
                <a:spcPts val="0"/>
              </a:spcAft>
              <a:buFont typeface="Arial" panose="020B0604020202020204" pitchFamily="34" charset="0"/>
              <a:buChar char="•"/>
              <a:defRPr/>
            </a:pPr>
            <a:r>
              <a:rPr lang="en-US" dirty="0">
                <a:latin typeface="Bookman Old Style" panose="02050604050505020204" pitchFamily="18" charset="0"/>
              </a:rPr>
              <a:t>In our society, many people believe that wrong acts demand justice. The one who commits the crime should pay for their wrongdoing. A mate who speaks this love language feels the same way towards apologies. They believe that in order to be sincere, the person who is apologizing should justify their actions. The mate who’s been hurt simply wants to hear that their mate still loves them.</a:t>
            </a:r>
          </a:p>
          <a:p>
            <a:pPr fontAlgn="auto">
              <a:spcAft>
                <a:spcPts val="0"/>
              </a:spcAft>
              <a:buFont typeface="Arial" panose="020B0604020202020204" pitchFamily="34" charset="0"/>
              <a:buChar char="•"/>
              <a:defRPr/>
            </a:pPr>
            <a:r>
              <a:rPr lang="en-US" dirty="0">
                <a:latin typeface="Bookman Old Style" panose="02050604050505020204" pitchFamily="18" charset="0"/>
              </a:rPr>
              <a:t>There are many effective ways to demonstrate sincerity in an apology. Each mate must learn the other’s love language in order to complete the act of restitution. Though some mates may feel a though all is forgotten with a bouquet of flowers, that may not necessarily work for all mates. Every mate should uncover what their partner’s main love language is (Words of Affirmation, Quality Time, Acts of Service, Physical Touch, and Receiving Gifts) and use that specific language in order to make restitutions in the most effective way.</a:t>
            </a:r>
          </a:p>
          <a:p>
            <a:pPr fontAlgn="auto">
              <a:spcAft>
                <a:spcPts val="0"/>
              </a:spcAft>
              <a:buFont typeface="Arial" panose="020B0604020202020204" pitchFamily="34" charset="0"/>
              <a:buChar char="•"/>
              <a:defRPr/>
            </a:pPr>
            <a:r>
              <a:rPr lang="en-US" dirty="0">
                <a:latin typeface="Bookman Old Style" panose="02050604050505020204" pitchFamily="18" charset="0"/>
              </a:rPr>
              <a:t>For a mate whose primary apology language is making restitutions, no matter how often you say “I’m sorry”, or “I was wrong”, your mate will never find the apology sincere. You must show strong efforts for making amends. A genuine apology will be accompanied by the assurance that you still love your mate </a:t>
            </a:r>
            <a:r>
              <a:rPr lang="en-US" dirty="0" smtClean="0">
                <a:latin typeface="Bookman Old Style" panose="02050604050505020204" pitchFamily="18" charset="0"/>
              </a:rPr>
              <a:t>and </a:t>
            </a:r>
            <a:r>
              <a:rPr lang="en-US" dirty="0">
                <a:latin typeface="Bookman Old Style" panose="02050604050505020204" pitchFamily="18" charset="0"/>
              </a:rPr>
              <a:t>have a desire to right the wrong-doings committed.</a:t>
            </a:r>
          </a:p>
          <a:p>
            <a:pPr fontAlgn="auto">
              <a:spcAft>
                <a:spcPts val="0"/>
              </a:spcAft>
              <a:buFont typeface="Arial" panose="020B0604020202020204" pitchFamily="34" charset="0"/>
              <a:buChar char="•"/>
              <a:defRPr/>
            </a:pPr>
            <a:endParaRPr lang="en-US" dirty="0">
              <a:latin typeface="Bookman Old Style" panose="02050604050505020204" pitchFamily="18" charset="0"/>
            </a:endParaRPr>
          </a:p>
          <a:p>
            <a:pPr fontAlgn="auto">
              <a:spcAft>
                <a:spcPts val="0"/>
              </a:spcAft>
              <a:buFont typeface="Arial" panose="020B0604020202020204" pitchFamily="34" charset="0"/>
              <a:buChar char="•"/>
              <a:defRPr/>
            </a:pPr>
            <a:endParaRPr lang="en-US" dirty="0"/>
          </a:p>
          <a:p>
            <a:pPr fontAlgn="auto">
              <a:spcAft>
                <a:spcPts val="0"/>
              </a:spcAft>
              <a:buFont typeface="Arial" panose="020B0604020202020204" pitchFamily="34" charset="0"/>
              <a:buChar char="•"/>
              <a:defRPr/>
            </a:pPr>
            <a:endParaRPr lang="en-US" dirty="0"/>
          </a:p>
          <a:p>
            <a:pPr fontAlgn="auto">
              <a:spcAft>
                <a:spcPts val="0"/>
              </a:spcAft>
              <a:buFont typeface="Arial" panose="020B0604020202020204" pitchFamily="34" charset="0"/>
              <a:buChar char="•"/>
              <a:defRPr/>
            </a:pPr>
            <a:endParaRPr lang="en-US" dirty="0"/>
          </a:p>
          <a:p>
            <a:pPr fontAlgn="auto">
              <a:spcAft>
                <a:spcPts val="0"/>
              </a:spcAft>
              <a:buFont typeface="Arial" panose="020B0604020202020204" pitchFamily="34" charset="0"/>
              <a:buChar char="•"/>
              <a:defRPr/>
            </a:pP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629400"/>
          </a:xfrm>
        </p:spPr>
        <p:txBody>
          <a:bodyPr rtlCol="0">
            <a:normAutofit fontScale="47500" lnSpcReduction="20000"/>
          </a:bodyPr>
          <a:lstStyle/>
          <a:p>
            <a:pPr marL="0" indent="0" fontAlgn="auto">
              <a:spcAft>
                <a:spcPts val="0"/>
              </a:spcAft>
              <a:buFont typeface="Arial" panose="020B0604020202020204" pitchFamily="34" charset="0"/>
              <a:buNone/>
              <a:defRPr/>
            </a:pPr>
            <a:r>
              <a:rPr lang="en-US" sz="3400" b="1" dirty="0">
                <a:latin typeface="Bookman Old Style" panose="02050604050505020204" pitchFamily="18" charset="0"/>
              </a:rPr>
              <a:t>Genuinely Repent</a:t>
            </a:r>
            <a:r>
              <a:rPr lang="en-US" sz="3400" dirty="0">
                <a:latin typeface="Bookman Old Style" panose="02050604050505020204" pitchFamily="18" charset="0"/>
              </a:rPr>
              <a:t/>
            </a:r>
            <a:br>
              <a:rPr lang="en-US" sz="3400" dirty="0">
                <a:latin typeface="Bookman Old Style" panose="02050604050505020204" pitchFamily="18" charset="0"/>
              </a:rPr>
            </a:br>
            <a:r>
              <a:rPr lang="en-US" sz="3400" dirty="0">
                <a:latin typeface="Bookman Old Style" panose="02050604050505020204" pitchFamily="18" charset="0"/>
              </a:rPr>
              <a:t>For some individuals, repentance is the convincing factor in an apology. Some mates will doubt the sincerity of an apology if it is not accompanied by their partner’s desire to modify their behavior to avoid the situation in the future. </a:t>
            </a:r>
          </a:p>
          <a:p>
            <a:pPr fontAlgn="auto">
              <a:spcAft>
                <a:spcPts val="0"/>
              </a:spcAft>
              <a:buFont typeface="Arial" panose="020B0604020202020204" pitchFamily="34" charset="0"/>
              <a:buChar char="•"/>
              <a:defRPr/>
            </a:pPr>
            <a:r>
              <a:rPr lang="en-US" sz="3400" dirty="0">
                <a:latin typeface="Bookman Old Style" panose="02050604050505020204" pitchFamily="18" charset="0"/>
              </a:rPr>
              <a:t>It’s important to remember that all true repentance begins in the heart. A mate must feel poorly for hurting their loved one, and truly want to change. Admitting you are wrong creates vulnerability. It allows your mate to get a glimpse of your heart. The glimpse of true self is assurance that the apology was sincere.</a:t>
            </a:r>
          </a:p>
          <a:p>
            <a:pPr fontAlgn="auto">
              <a:spcAft>
                <a:spcPts val="0"/>
              </a:spcAft>
              <a:buFont typeface="Arial" panose="020B0604020202020204" pitchFamily="34" charset="0"/>
              <a:buChar char="•"/>
              <a:defRPr/>
            </a:pPr>
            <a:r>
              <a:rPr lang="en-US" sz="3400" dirty="0">
                <a:latin typeface="Bookman Old Style" panose="02050604050505020204" pitchFamily="18" charset="0"/>
              </a:rPr>
              <a:t>One important aspect of genuinely repenting is verbalizing your desire to change. Your mate cannot read your mind. Though you may be trying to change inside, if you do not verbalize your desire to change to your mate, most likely they will still be hurt. </a:t>
            </a:r>
          </a:p>
          <a:p>
            <a:pPr fontAlgn="auto">
              <a:spcAft>
                <a:spcPts val="0"/>
              </a:spcAft>
              <a:buFont typeface="Arial" panose="020B0604020202020204" pitchFamily="34" charset="0"/>
              <a:buChar char="•"/>
              <a:defRPr/>
            </a:pPr>
            <a:r>
              <a:rPr lang="en-US" sz="3400" dirty="0">
                <a:latin typeface="Bookman Old Style" panose="02050604050505020204" pitchFamily="18" charset="0"/>
              </a:rPr>
              <a:t>Many people have problems with repenting when they do not feel as though their actions were morally wrong. However, in a healthy relationship, we often make changes that have nothing to do with morality and everything to do with building a harmonious marriage or relationship. </a:t>
            </a:r>
          </a:p>
          <a:p>
            <a:pPr fontAlgn="auto">
              <a:spcAft>
                <a:spcPts val="0"/>
              </a:spcAft>
              <a:buFont typeface="Arial" panose="020B0604020202020204" pitchFamily="34" charset="0"/>
              <a:buChar char="•"/>
              <a:defRPr/>
            </a:pPr>
            <a:r>
              <a:rPr lang="en-US" sz="3400" dirty="0">
                <a:latin typeface="Bookman Old Style" panose="02050604050505020204" pitchFamily="18" charset="0"/>
              </a:rPr>
              <a:t>It is also important to make a dedicated plan for change. Often apologies involving repentance fail because the person never set up steps of action to help ensure success. A person must first set goals for their change. After you create realistic goals, then you can start implementing a plan to change. Taking baby steps towards repentance instead of insisting on changing all at once will increase your chances of successfully changing your ways.</a:t>
            </a:r>
          </a:p>
          <a:p>
            <a:pPr fontAlgn="auto">
              <a:spcAft>
                <a:spcPts val="0"/>
              </a:spcAft>
              <a:buFont typeface="Arial" panose="020B0604020202020204" pitchFamily="34" charset="0"/>
              <a:buChar char="•"/>
              <a:defRPr/>
            </a:pPr>
            <a:r>
              <a:rPr lang="en-US" sz="3400" dirty="0">
                <a:latin typeface="Bookman Old Style" panose="02050604050505020204" pitchFamily="18" charset="0"/>
              </a:rPr>
              <a:t>It is important to remember that change is hard. Constructive change does not mean we will immediately be successful. There will be highs and lows on the road to change. </a:t>
            </a:r>
          </a:p>
          <a:p>
            <a:pPr fontAlgn="auto">
              <a:spcAft>
                <a:spcPts val="0"/>
              </a:spcAft>
              <a:buFont typeface="Arial" panose="020B0604020202020204" pitchFamily="34" charset="0"/>
              <a:buChar char="•"/>
              <a:defRPr/>
            </a:pP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6629400"/>
          </a:xfrm>
        </p:spPr>
        <p:txBody>
          <a:bodyPr rtlCol="0">
            <a:noAutofit/>
          </a:bodyPr>
          <a:lstStyle/>
          <a:p>
            <a:pPr marL="0" indent="0" fontAlgn="auto">
              <a:spcAft>
                <a:spcPts val="0"/>
              </a:spcAft>
              <a:buFont typeface="Arial" panose="020B0604020202020204" pitchFamily="34" charset="0"/>
              <a:buNone/>
              <a:defRPr/>
            </a:pPr>
            <a:r>
              <a:rPr lang="en-US" sz="1500" b="1" dirty="0">
                <a:latin typeface="Bookman Old Style" panose="02050604050505020204" pitchFamily="18" charset="0"/>
              </a:rPr>
              <a:t>Request </a:t>
            </a:r>
            <a:r>
              <a:rPr lang="en-US" sz="1500" b="1" dirty="0" smtClean="0">
                <a:latin typeface="Bookman Old Style" panose="02050604050505020204" pitchFamily="18" charset="0"/>
              </a:rPr>
              <a:t>Forgiveness</a:t>
            </a:r>
            <a:r>
              <a:rPr lang="en-US" sz="1500" dirty="0">
                <a:latin typeface="Bookman Old Style" panose="02050604050505020204" pitchFamily="18" charset="0"/>
              </a:rPr>
              <a:t/>
            </a:r>
            <a:br>
              <a:rPr lang="en-US" sz="1500" dirty="0">
                <a:latin typeface="Bookman Old Style" panose="02050604050505020204" pitchFamily="18" charset="0"/>
              </a:rPr>
            </a:br>
            <a:r>
              <a:rPr lang="en-US" sz="1500" dirty="0">
                <a:latin typeface="Bookman Old Style" panose="02050604050505020204" pitchFamily="18" charset="0"/>
              </a:rPr>
              <a:t>In some relationships, a mate wants to hear their partner physically ask for forgiveness. They want assurance that their mate recognizes the need for forgiveness. By asking forgiveness for their actions, a partner is really asking their mate to still love them. Requesting forgiveness assures your mate that you want to see the relationship fully restored. It also proves to your mate that you are sincerely sorry for what you’ve done. It shows that you realize you’ve done something wrong. Requesting forgiveness also shows that you are willing to put the future of the relationship in the hands of the offended mate. You are leaving the final decision up to your partner – to forgive or not forgive. </a:t>
            </a:r>
          </a:p>
          <a:p>
            <a:pPr fontAlgn="auto">
              <a:spcAft>
                <a:spcPts val="0"/>
              </a:spcAft>
              <a:buFont typeface="Arial" panose="020B0604020202020204" pitchFamily="34" charset="0"/>
              <a:buChar char="•"/>
              <a:defRPr/>
            </a:pPr>
            <a:r>
              <a:rPr lang="en-US" sz="1500" dirty="0">
                <a:latin typeface="Bookman Old Style" panose="02050604050505020204" pitchFamily="18" charset="0"/>
              </a:rPr>
              <a:t>Requesting forgiveness is not easy. It often leaves one vulnerable to the fear of rejection. Along with the fear of rejection is the fear of failing. Many people have a hard time seeking forgiveness because it means admitting that you have failed. The only way to overcome this fear is to recognize that it is very common amongst mankind. The commonality makes it okay to be a failure. It allows a stubborn mate to apologize to their partner and become a healthy individual.</a:t>
            </a:r>
          </a:p>
          <a:p>
            <a:pPr fontAlgn="auto">
              <a:spcAft>
                <a:spcPts val="0"/>
              </a:spcAft>
              <a:buFont typeface="Arial" panose="020B0604020202020204" pitchFamily="34" charset="0"/>
              <a:buChar char="•"/>
              <a:defRPr/>
            </a:pPr>
            <a:r>
              <a:rPr lang="en-US" sz="1500" dirty="0">
                <a:latin typeface="Bookman Old Style" panose="02050604050505020204" pitchFamily="18" charset="0"/>
              </a:rPr>
              <a:t>Ultimately, it’s important to remember that there is a difference between asking for forgiveness and DEMANDING forgiveness. When we demand forgiveness, we tend to forget the nature of forgiveness. Forgiveness is a choice the offended party is supposed to make. Demanding forgiveness takes away the sincerity of asking for it. </a:t>
            </a:r>
          </a:p>
          <a:p>
            <a:pPr fontAlgn="auto">
              <a:spcAft>
                <a:spcPts val="0"/>
              </a:spcAft>
              <a:buFont typeface="Arial" panose="020B0604020202020204" pitchFamily="34" charset="0"/>
              <a:buChar char="•"/>
              <a:defRPr/>
            </a:pPr>
            <a:r>
              <a:rPr lang="en-US" sz="1500" dirty="0">
                <a:latin typeface="Bookman Old Style" panose="02050604050505020204" pitchFamily="18" charset="0"/>
              </a:rPr>
              <a:t>Remember not to treat forgiveness lightly. It is something to be cherished and appreciated. The act of forgiveness is hard on both ends – for the person who’s asking and for the person who’s accepting</a:t>
            </a:r>
          </a:p>
          <a:p>
            <a:pPr marL="0" indent="0" fontAlgn="auto">
              <a:spcAft>
                <a:spcPts val="0"/>
              </a:spcAft>
              <a:buFont typeface="Arial" panose="020B0604020202020204" pitchFamily="34" charset="0"/>
              <a:buNone/>
              <a:defRPr/>
            </a:pPr>
            <a:endParaRPr lang="en-US" sz="18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rtlCol="0">
            <a:normAutofit/>
          </a:bodyPr>
          <a:lstStyle/>
          <a:p>
            <a:pPr marL="0" indent="0" fontAlgn="auto">
              <a:spcAft>
                <a:spcPts val="0"/>
              </a:spcAft>
              <a:buFont typeface="Arial" panose="020B0604020202020204" pitchFamily="34" charset="0"/>
              <a:buNone/>
              <a:defRPr/>
            </a:pPr>
            <a:endParaRPr lang="en-US" dirty="0" smtClean="0">
              <a:hlinkClick r:id="rId2"/>
            </a:endParaRPr>
          </a:p>
          <a:p>
            <a:pPr marL="0" indent="0" fontAlgn="auto">
              <a:spcAft>
                <a:spcPts val="0"/>
              </a:spcAft>
              <a:buFont typeface="Arial" panose="020B0604020202020204" pitchFamily="34" charset="0"/>
              <a:buNone/>
              <a:defRPr/>
            </a:pPr>
            <a:r>
              <a:rPr lang="en-US" dirty="0" smtClean="0">
                <a:hlinkClick r:id="rId2"/>
              </a:rPr>
              <a:t>How to Be a Crazy Girlfriend</a:t>
            </a:r>
          </a:p>
          <a:p>
            <a:pPr marL="0" indent="0" fontAlgn="auto">
              <a:spcAft>
                <a:spcPts val="0"/>
              </a:spcAft>
              <a:buFont typeface="Arial" panose="020B0604020202020204" pitchFamily="34" charset="0"/>
              <a:buNone/>
              <a:defRPr/>
            </a:pPr>
            <a:endParaRPr lang="en-CA" dirty="0" smtClean="0">
              <a:hlinkClick r:id="rId2"/>
            </a:endParaRPr>
          </a:p>
          <a:p>
            <a:pPr fontAlgn="auto">
              <a:spcAft>
                <a:spcPts val="0"/>
              </a:spcAft>
              <a:buFont typeface="Arial" panose="020B0604020202020204" pitchFamily="34" charset="0"/>
              <a:buChar char="•"/>
              <a:defRPr/>
            </a:pPr>
            <a:r>
              <a:rPr lang="en-CA" dirty="0" smtClean="0">
                <a:hlinkClick r:id="rId2"/>
              </a:rPr>
              <a:t>https</a:t>
            </a:r>
            <a:r>
              <a:rPr lang="en-CA" dirty="0">
                <a:hlinkClick r:id="rId2"/>
              </a:rPr>
              <a:t>://</a:t>
            </a:r>
            <a:r>
              <a:rPr lang="en-CA" dirty="0" smtClean="0">
                <a:hlinkClick r:id="rId2"/>
              </a:rPr>
              <a:t>www.youtube.com/watch?v=h-rJbCisU4E</a:t>
            </a:r>
            <a:endParaRPr lang="en-CA" dirty="0" smtClean="0"/>
          </a:p>
          <a:p>
            <a:pPr marL="0" indent="0" fontAlgn="auto">
              <a:spcAft>
                <a:spcPts val="0"/>
              </a:spcAft>
              <a:buFont typeface="Arial" panose="020B0604020202020204" pitchFamily="34" charset="0"/>
              <a:buNone/>
              <a:defRPr/>
            </a:pPr>
            <a:endParaRPr lang="en-CA"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05800" cy="6629400"/>
          </a:xfrm>
        </p:spPr>
        <p:txBody>
          <a:bodyPr/>
          <a:lstStyle/>
          <a:p>
            <a:pPr marL="0" indent="0">
              <a:buNone/>
            </a:pPr>
            <a:r>
              <a:rPr lang="en-US" sz="1800" b="1" dirty="0">
                <a:latin typeface="Bookman Old Style" panose="02050604050505020204" pitchFamily="18" charset="0"/>
              </a:rPr>
              <a:t>Dating and Marital </a:t>
            </a:r>
            <a:r>
              <a:rPr lang="en-US" sz="1800" b="1" dirty="0" smtClean="0">
                <a:latin typeface="Bookman Old Style" panose="02050604050505020204" pitchFamily="18" charset="0"/>
              </a:rPr>
              <a:t>Success</a:t>
            </a:r>
            <a:endParaRPr lang="en-US" sz="1800" dirty="0">
              <a:latin typeface="Bookman Old Style" panose="02050604050505020204" pitchFamily="18" charset="0"/>
            </a:endParaRPr>
          </a:p>
          <a:p>
            <a:pPr marL="0" indent="0">
              <a:buNone/>
            </a:pPr>
            <a:r>
              <a:rPr lang="en-US" sz="1800" b="1" dirty="0" smtClean="0">
                <a:latin typeface="Bookman Old Style" panose="02050604050505020204" pitchFamily="18" charset="0"/>
              </a:rPr>
              <a:t>Our </a:t>
            </a:r>
            <a:r>
              <a:rPr lang="en-US" sz="1800" b="1" dirty="0">
                <a:latin typeface="Bookman Old Style" panose="02050604050505020204" pitchFamily="18" charset="0"/>
              </a:rPr>
              <a:t>society tends to support market experience theory and most people would agree that your first dating partner is probably not the best </a:t>
            </a:r>
            <a:r>
              <a:rPr lang="en-US" sz="1800" b="1" dirty="0" smtClean="0">
                <a:latin typeface="Bookman Old Style" panose="02050604050505020204" pitchFamily="18" charset="0"/>
              </a:rPr>
              <a:t>choice.</a:t>
            </a:r>
            <a:endParaRPr lang="en-US" sz="1800" dirty="0">
              <a:latin typeface="Bookman Old Style" panose="02050604050505020204" pitchFamily="18" charset="0"/>
            </a:endParaRPr>
          </a:p>
          <a:p>
            <a:pPr marL="0" indent="0">
              <a:buNone/>
            </a:pPr>
            <a:r>
              <a:rPr lang="en-US" sz="1800" b="1" dirty="0" smtClean="0">
                <a:latin typeface="Bookman Old Style" panose="02050604050505020204" pitchFamily="18" charset="0"/>
              </a:rPr>
              <a:t>Martin </a:t>
            </a:r>
            <a:r>
              <a:rPr lang="en-US" sz="1800" b="1" dirty="0">
                <a:latin typeface="Bookman Old Style" panose="02050604050505020204" pitchFamily="18" charset="0"/>
              </a:rPr>
              <a:t>King White studied couples in </a:t>
            </a:r>
            <a:r>
              <a:rPr lang="en-US" sz="1800" b="1" dirty="0" smtClean="0">
                <a:latin typeface="Bookman Old Style" panose="02050604050505020204" pitchFamily="18" charset="0"/>
              </a:rPr>
              <a:t>Detroit</a:t>
            </a:r>
            <a:endParaRPr lang="en-US" sz="1800" dirty="0">
              <a:latin typeface="Bookman Old Style" panose="02050604050505020204" pitchFamily="18" charset="0"/>
            </a:endParaRPr>
          </a:p>
          <a:p>
            <a:r>
              <a:rPr lang="en-US" sz="1800" dirty="0" smtClean="0">
                <a:latin typeface="Bookman Old Style" panose="02050604050505020204" pitchFamily="18" charset="0"/>
              </a:rPr>
              <a:t>Found </a:t>
            </a:r>
            <a:r>
              <a:rPr lang="en-US" sz="1800" dirty="0">
                <a:latin typeface="Bookman Old Style" panose="02050604050505020204" pitchFamily="18" charset="0"/>
              </a:rPr>
              <a:t>no correlation between dating experience and marital </a:t>
            </a:r>
            <a:r>
              <a:rPr lang="en-US" sz="1800" dirty="0" smtClean="0">
                <a:latin typeface="Bookman Old Style" panose="02050604050505020204" pitchFamily="18" charset="0"/>
              </a:rPr>
              <a:t>success</a:t>
            </a:r>
          </a:p>
          <a:p>
            <a:r>
              <a:rPr lang="en-US" sz="1800" dirty="0" smtClean="0">
                <a:latin typeface="Bookman Old Style" panose="02050604050505020204" pitchFamily="18" charset="0"/>
              </a:rPr>
              <a:t>Being </a:t>
            </a:r>
            <a:r>
              <a:rPr lang="en-US" sz="1800" dirty="0">
                <a:latin typeface="Bookman Old Style" panose="02050604050505020204" pitchFamily="18" charset="0"/>
              </a:rPr>
              <a:t>in love at time of marriage was the best indicator of </a:t>
            </a:r>
            <a:r>
              <a:rPr lang="en-US" sz="1800" dirty="0" smtClean="0">
                <a:latin typeface="Bookman Old Style" panose="02050604050505020204" pitchFamily="18" charset="0"/>
              </a:rPr>
              <a:t>success</a:t>
            </a:r>
          </a:p>
          <a:p>
            <a:r>
              <a:rPr lang="en-US" sz="1800" dirty="0" smtClean="0">
                <a:latin typeface="Bookman Old Style" panose="02050604050505020204" pitchFamily="18" charset="0"/>
              </a:rPr>
              <a:t>In </a:t>
            </a:r>
            <a:r>
              <a:rPr lang="en-US" sz="1800" dirty="0">
                <a:latin typeface="Bookman Old Style" panose="02050604050505020204" pitchFamily="18" charset="0"/>
              </a:rPr>
              <a:t>free-choice marriage, you can only “test drive” one partner at a time.  If you change your mind later, that person may be unavailable.  You have to decide before you have all your options </a:t>
            </a:r>
            <a:r>
              <a:rPr lang="en-US" sz="1800" dirty="0" smtClean="0">
                <a:latin typeface="Bookman Old Style" panose="02050604050505020204" pitchFamily="18" charset="0"/>
              </a:rPr>
              <a:t>in.</a:t>
            </a:r>
          </a:p>
          <a:p>
            <a:r>
              <a:rPr lang="en-US" sz="1800" dirty="0" smtClean="0">
                <a:latin typeface="Bookman Old Style" panose="02050604050505020204" pitchFamily="18" charset="0"/>
              </a:rPr>
              <a:t>Ironically</a:t>
            </a:r>
            <a:r>
              <a:rPr lang="en-US" sz="1800" dirty="0">
                <a:latin typeface="Bookman Old Style" panose="02050604050505020204" pitchFamily="18" charset="0"/>
              </a:rPr>
              <a:t>, in arranged marriage you are presented with all the options at once and choose the best </a:t>
            </a:r>
            <a:r>
              <a:rPr lang="en-US" sz="1800" dirty="0" smtClean="0">
                <a:latin typeface="Bookman Old Style" panose="02050604050505020204" pitchFamily="18" charset="0"/>
              </a:rPr>
              <a:t>one.</a:t>
            </a:r>
          </a:p>
          <a:p>
            <a:pPr marL="0" indent="0">
              <a:buNone/>
            </a:pPr>
            <a:r>
              <a:rPr lang="en-US" sz="1800" b="1" dirty="0" smtClean="0">
                <a:latin typeface="Bookman Old Style" panose="02050604050505020204" pitchFamily="18" charset="0"/>
              </a:rPr>
              <a:t>Dating </a:t>
            </a:r>
            <a:r>
              <a:rPr lang="en-US" sz="1800" b="1" dirty="0">
                <a:latin typeface="Bookman Old Style" panose="02050604050505020204" pitchFamily="18" charset="0"/>
              </a:rPr>
              <a:t>rules have changed over the 20</a:t>
            </a:r>
            <a:r>
              <a:rPr lang="en-US" sz="1800" b="1" baseline="30000" dirty="0">
                <a:latin typeface="Bookman Old Style" panose="02050604050505020204" pitchFamily="18" charset="0"/>
              </a:rPr>
              <a:t>th</a:t>
            </a:r>
            <a:r>
              <a:rPr lang="en-US" sz="1800" b="1" dirty="0">
                <a:latin typeface="Bookman Old Style" panose="02050604050505020204" pitchFamily="18" charset="0"/>
              </a:rPr>
              <a:t> </a:t>
            </a:r>
            <a:r>
              <a:rPr lang="en-US" sz="1800" b="1" dirty="0" smtClean="0">
                <a:latin typeface="Bookman Old Style" panose="02050604050505020204" pitchFamily="18" charset="0"/>
              </a:rPr>
              <a:t>century</a:t>
            </a:r>
            <a:endParaRPr lang="en-US" sz="1800" dirty="0">
              <a:latin typeface="Bookman Old Style" panose="02050604050505020204" pitchFamily="18" charset="0"/>
            </a:endParaRPr>
          </a:p>
          <a:p>
            <a:r>
              <a:rPr lang="en-US" sz="1800" dirty="0" smtClean="0">
                <a:latin typeface="Bookman Old Style" panose="02050604050505020204" pitchFamily="18" charset="0"/>
              </a:rPr>
              <a:t>Exclusivity </a:t>
            </a:r>
            <a:r>
              <a:rPr lang="en-US" sz="1800" dirty="0">
                <a:latin typeface="Bookman Old Style" panose="02050604050505020204" pitchFamily="18" charset="0"/>
              </a:rPr>
              <a:t>is expected earlier in the relationship.  “seeing someone” implies the same exclusivity not required before “going </a:t>
            </a:r>
            <a:r>
              <a:rPr lang="en-US" sz="1800" dirty="0" smtClean="0">
                <a:latin typeface="Bookman Old Style" panose="02050604050505020204" pitchFamily="18" charset="0"/>
              </a:rPr>
              <a:t>steady”</a:t>
            </a:r>
          </a:p>
          <a:p>
            <a:r>
              <a:rPr lang="en-US" sz="1800" dirty="0" smtClean="0">
                <a:latin typeface="Bookman Old Style" panose="02050604050505020204" pitchFamily="18" charset="0"/>
              </a:rPr>
              <a:t>Shift </a:t>
            </a:r>
            <a:r>
              <a:rPr lang="en-US" sz="1800" dirty="0">
                <a:latin typeface="Bookman Old Style" panose="02050604050505020204" pitchFamily="18" charset="0"/>
              </a:rPr>
              <a:t>from partners competing to people being more </a:t>
            </a:r>
            <a:r>
              <a:rPr lang="en-US" sz="1800" dirty="0" smtClean="0">
                <a:latin typeface="Bookman Old Style" panose="02050604050505020204" pitchFamily="18" charset="0"/>
              </a:rPr>
              <a:t>selective</a:t>
            </a:r>
          </a:p>
          <a:p>
            <a:r>
              <a:rPr lang="en-US" sz="1800" dirty="0" smtClean="0">
                <a:latin typeface="Bookman Old Style" panose="02050604050505020204" pitchFamily="18" charset="0"/>
              </a:rPr>
              <a:t>Less </a:t>
            </a:r>
            <a:r>
              <a:rPr lang="en-US" sz="1800" dirty="0">
                <a:latin typeface="Bookman Old Style" panose="02050604050505020204" pitchFamily="18" charset="0"/>
              </a:rPr>
              <a:t>formal courtship patterns mean it’s more challenging for individuals to negotiate the selection of a partner.</a:t>
            </a:r>
          </a:p>
          <a:p>
            <a:pPr marL="0" indent="0">
              <a:buNone/>
            </a:pPr>
            <a:endParaRPr lang="en-US" sz="1800" dirty="0"/>
          </a:p>
        </p:txBody>
      </p:sp>
    </p:spTree>
    <p:extLst>
      <p:ext uri="{BB962C8B-B14F-4D97-AF65-F5344CB8AC3E}">
        <p14:creationId xmlns:p14="http://schemas.microsoft.com/office/powerpoint/2010/main" val="3356926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sz="1600" b="1" dirty="0">
                <a:latin typeface="Bookman Old Style" panose="02050604050505020204" pitchFamily="18" charset="0"/>
              </a:rPr>
              <a:t>P. 162 – 166</a:t>
            </a:r>
            <a:endParaRPr lang="en-US" sz="1600" dirty="0">
              <a:latin typeface="Bookman Old Style" panose="02050604050505020204" pitchFamily="18" charset="0"/>
            </a:endParaRPr>
          </a:p>
          <a:p>
            <a:pPr marL="0" indent="0">
              <a:buNone/>
            </a:pPr>
            <a:r>
              <a:rPr lang="en-US" sz="1600" b="1" dirty="0">
                <a:latin typeface="Bookman Old Style" panose="02050604050505020204" pitchFamily="18" charset="0"/>
              </a:rPr>
              <a:t>Define: </a:t>
            </a:r>
            <a:endParaRPr lang="en-US" sz="1600" dirty="0">
              <a:latin typeface="Bookman Old Style" panose="02050604050505020204" pitchFamily="18" charset="0"/>
            </a:endParaRPr>
          </a:p>
          <a:p>
            <a:r>
              <a:rPr lang="en-US" sz="1600" b="1" dirty="0" smtClean="0">
                <a:latin typeface="Bookman Old Style" panose="02050604050505020204" pitchFamily="18" charset="0"/>
              </a:rPr>
              <a:t>Marriage</a:t>
            </a:r>
            <a:endParaRPr lang="en-US" sz="1600" dirty="0">
              <a:latin typeface="Bookman Old Style" panose="02050604050505020204" pitchFamily="18" charset="0"/>
            </a:endParaRPr>
          </a:p>
          <a:p>
            <a:r>
              <a:rPr lang="en-US" sz="1600" b="1" dirty="0">
                <a:latin typeface="Bookman Old Style" panose="02050604050505020204" pitchFamily="18" charset="0"/>
              </a:rPr>
              <a:t>Conjugal relationship</a:t>
            </a:r>
            <a:endParaRPr lang="en-US" sz="1600" dirty="0">
              <a:latin typeface="Bookman Old Style" panose="02050604050505020204" pitchFamily="18" charset="0"/>
            </a:endParaRPr>
          </a:p>
          <a:p>
            <a:r>
              <a:rPr lang="en-US" sz="1600" b="1" dirty="0">
                <a:latin typeface="Bookman Old Style" panose="02050604050505020204" pitchFamily="18" charset="0"/>
              </a:rPr>
              <a:t>Pair-bond</a:t>
            </a:r>
            <a:endParaRPr lang="en-US" sz="1600" dirty="0">
              <a:latin typeface="Bookman Old Style" panose="02050604050505020204" pitchFamily="18" charset="0"/>
            </a:endParaRPr>
          </a:p>
          <a:p>
            <a:r>
              <a:rPr lang="en-US" sz="1600" b="1" dirty="0">
                <a:latin typeface="Bookman Old Style" panose="02050604050505020204" pitchFamily="18" charset="0"/>
              </a:rPr>
              <a:t>Common-law</a:t>
            </a:r>
            <a:endParaRPr lang="en-US" sz="1600" dirty="0">
              <a:latin typeface="Bookman Old Style" panose="02050604050505020204" pitchFamily="18" charset="0"/>
            </a:endParaRPr>
          </a:p>
          <a:p>
            <a:r>
              <a:rPr lang="en-US" sz="1600" b="1" dirty="0">
                <a:latin typeface="Bookman Old Style" panose="02050604050505020204" pitchFamily="18" charset="0"/>
              </a:rPr>
              <a:t>Cohabitation</a:t>
            </a:r>
            <a:endParaRPr lang="en-US" sz="1600" dirty="0">
              <a:latin typeface="Bookman Old Style" panose="02050604050505020204" pitchFamily="18" charset="0"/>
            </a:endParaRPr>
          </a:p>
          <a:p>
            <a:r>
              <a:rPr lang="en-US" sz="1600" b="1" dirty="0">
                <a:latin typeface="Bookman Old Style" panose="02050604050505020204" pitchFamily="18" charset="0"/>
              </a:rPr>
              <a:t>Betrothal</a:t>
            </a:r>
            <a:endParaRPr lang="en-US" sz="1600" dirty="0">
              <a:latin typeface="Bookman Old Style" panose="02050604050505020204" pitchFamily="18" charset="0"/>
            </a:endParaRPr>
          </a:p>
          <a:p>
            <a:r>
              <a:rPr lang="en-US" sz="1600" b="1" dirty="0">
                <a:latin typeface="Bookman Old Style" panose="02050604050505020204" pitchFamily="18" charset="0"/>
              </a:rPr>
              <a:t>Bride price</a:t>
            </a:r>
            <a:endParaRPr lang="en-US" sz="1600" dirty="0">
              <a:latin typeface="Bookman Old Style" panose="02050604050505020204" pitchFamily="18" charset="0"/>
            </a:endParaRPr>
          </a:p>
          <a:p>
            <a:r>
              <a:rPr lang="en-US" sz="1600" b="1" dirty="0">
                <a:latin typeface="Bookman Old Style" panose="02050604050505020204" pitchFamily="18" charset="0"/>
              </a:rPr>
              <a:t>Dowry</a:t>
            </a:r>
            <a:endParaRPr lang="en-US" sz="1600" dirty="0">
              <a:latin typeface="Bookman Old Style" panose="02050604050505020204" pitchFamily="18" charset="0"/>
            </a:endParaRPr>
          </a:p>
          <a:p>
            <a:r>
              <a:rPr lang="en-US" sz="1600" b="1" dirty="0">
                <a:latin typeface="Bookman Old Style" panose="02050604050505020204" pitchFamily="18" charset="0"/>
              </a:rPr>
              <a:t>Dower rights</a:t>
            </a:r>
            <a:endParaRPr lang="en-US" sz="1600" dirty="0">
              <a:latin typeface="Bookman Old Style" panose="02050604050505020204" pitchFamily="18" charset="0"/>
            </a:endParaRPr>
          </a:p>
          <a:p>
            <a:r>
              <a:rPr lang="en-US" sz="1600" b="1" dirty="0">
                <a:latin typeface="Bookman Old Style" panose="02050604050505020204" pitchFamily="18" charset="0"/>
              </a:rPr>
              <a:t>Marriage contract</a:t>
            </a:r>
            <a:endParaRPr lang="en-US" sz="1600" dirty="0">
              <a:latin typeface="Bookman Old Style" panose="02050604050505020204" pitchFamily="18" charset="0"/>
            </a:endParaRPr>
          </a:p>
          <a:p>
            <a:r>
              <a:rPr lang="en-US" sz="1600" b="1" dirty="0" err="1">
                <a:latin typeface="Bookman Old Style" panose="02050604050505020204" pitchFamily="18" charset="0"/>
              </a:rPr>
              <a:t>Patrilocal</a:t>
            </a:r>
            <a:endParaRPr lang="en-US" sz="1600" dirty="0">
              <a:latin typeface="Bookman Old Style" panose="02050604050505020204" pitchFamily="18" charset="0"/>
            </a:endParaRPr>
          </a:p>
          <a:p>
            <a:r>
              <a:rPr lang="en-US" sz="1600" b="1" dirty="0">
                <a:latin typeface="Bookman Old Style" panose="02050604050505020204" pitchFamily="18" charset="0"/>
              </a:rPr>
              <a:t>Banns</a:t>
            </a:r>
            <a:endParaRPr lang="en-US" sz="1600" dirty="0">
              <a:latin typeface="Bookman Old Style" panose="02050604050505020204" pitchFamily="18" charset="0"/>
            </a:endParaRPr>
          </a:p>
          <a:p>
            <a:r>
              <a:rPr lang="en-US" sz="1600" b="1" dirty="0" err="1">
                <a:latin typeface="Bookman Old Style" panose="02050604050505020204" pitchFamily="18" charset="0"/>
              </a:rPr>
              <a:t>Matrilocal</a:t>
            </a:r>
            <a:endParaRPr lang="en-US" sz="1600" dirty="0">
              <a:latin typeface="Bookman Old Style" panose="02050604050505020204" pitchFamily="18" charset="0"/>
            </a:endParaRPr>
          </a:p>
          <a:p>
            <a:pPr marL="0" indent="0">
              <a:buNone/>
            </a:pPr>
            <a:r>
              <a:rPr lang="en-US" sz="1600" dirty="0">
                <a:latin typeface="Bookman Old Style" panose="02050604050505020204" pitchFamily="18" charset="0"/>
              </a:rPr>
              <a:t/>
            </a:r>
            <a:br>
              <a:rPr lang="en-US" sz="1600" dirty="0">
                <a:latin typeface="Bookman Old Style" panose="02050604050505020204" pitchFamily="18" charset="0"/>
              </a:rPr>
            </a:br>
            <a:r>
              <a:rPr lang="en-US" sz="1600" dirty="0">
                <a:latin typeface="Bookman Old Style" panose="02050604050505020204" pitchFamily="18" charset="0"/>
              </a:rPr>
              <a:t> </a:t>
            </a:r>
          </a:p>
          <a:p>
            <a:r>
              <a:rPr lang="en-US" sz="1600" b="1" dirty="0">
                <a:latin typeface="Bookman Old Style" panose="02050604050505020204" pitchFamily="18" charset="0"/>
              </a:rPr>
              <a:t>Life Table Estimates of First Marriage: Canada, 1990 p. 170</a:t>
            </a:r>
            <a:endParaRPr lang="en-US" sz="1600" dirty="0">
              <a:latin typeface="Bookman Old Style" panose="02050604050505020204" pitchFamily="18" charset="0"/>
            </a:endParaRPr>
          </a:p>
          <a:p>
            <a:r>
              <a:rPr lang="en-US" sz="1600" b="1" dirty="0">
                <a:latin typeface="Bookman Old Style" panose="02050604050505020204" pitchFamily="18" charset="0"/>
              </a:rPr>
              <a:t>The Conjugal Relationships of Canadian Women p.171</a:t>
            </a:r>
            <a:endParaRPr lang="en-US" sz="1600" dirty="0">
              <a:latin typeface="Bookman Old Style" panose="02050604050505020204" pitchFamily="18" charset="0"/>
            </a:endParaRPr>
          </a:p>
          <a:p>
            <a:r>
              <a:rPr lang="en-US" sz="1600" b="1" dirty="0">
                <a:latin typeface="Bookman Old Style" panose="02050604050505020204" pitchFamily="18" charset="0"/>
              </a:rPr>
              <a:t>Why Men Marry p.173</a:t>
            </a:r>
            <a:endParaRPr lang="en-US" sz="1600" dirty="0">
              <a:latin typeface="Bookman Old Style" panose="02050604050505020204" pitchFamily="18" charset="0"/>
            </a:endParaRPr>
          </a:p>
          <a:p>
            <a:endParaRPr lang="en-US" dirty="0"/>
          </a:p>
          <a:p>
            <a:endParaRPr lang="en-US" dirty="0"/>
          </a:p>
        </p:txBody>
      </p:sp>
    </p:spTree>
    <p:extLst>
      <p:ext uri="{BB962C8B-B14F-4D97-AF65-F5344CB8AC3E}">
        <p14:creationId xmlns:p14="http://schemas.microsoft.com/office/powerpoint/2010/main" val="180892100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latin typeface="Bookman Old Style" panose="02050604050505020204" pitchFamily="18" charset="0"/>
              </a:rPr>
              <a:t>Stimulus-Value-Role Theory</a:t>
            </a:r>
            <a:r>
              <a:rPr lang="en-US" dirty="0"/>
              <a:t/>
            </a:r>
            <a:br>
              <a:rPr lang="en-US" dirty="0"/>
            </a:br>
            <a:r>
              <a:rPr lang="en-US" dirty="0"/>
              <a:t> </a:t>
            </a:r>
          </a:p>
        </p:txBody>
      </p:sp>
      <p:sp>
        <p:nvSpPr>
          <p:cNvPr id="3" name="Content Placeholder 2"/>
          <p:cNvSpPr>
            <a:spLocks noGrp="1"/>
          </p:cNvSpPr>
          <p:nvPr>
            <p:ph idx="1"/>
          </p:nvPr>
        </p:nvSpPr>
        <p:spPr>
          <a:xfrm>
            <a:off x="457200" y="838200"/>
            <a:ext cx="8229600" cy="5867400"/>
          </a:xfrm>
        </p:spPr>
        <p:txBody>
          <a:bodyPr/>
          <a:lstStyle/>
          <a:p>
            <a:pPr marL="0" indent="0">
              <a:buNone/>
            </a:pPr>
            <a:endParaRPr lang="en-US" sz="1200" dirty="0">
              <a:latin typeface="Bookman Old Style" panose="02050604050505020204" pitchFamily="18" charset="0"/>
            </a:endParaRPr>
          </a:p>
          <a:p>
            <a:pPr lvl="0"/>
            <a:r>
              <a:rPr lang="en-US" sz="1800" dirty="0">
                <a:latin typeface="Bookman Old Style" panose="02050604050505020204" pitchFamily="18" charset="0"/>
              </a:rPr>
              <a:t>Builds on both the Social Exchange Theory and the Filter Theory</a:t>
            </a:r>
          </a:p>
          <a:p>
            <a:pPr marL="0" indent="0">
              <a:buNone/>
            </a:pPr>
            <a:endParaRPr lang="en-US" sz="1800" dirty="0">
              <a:latin typeface="Bookman Old Style" panose="02050604050505020204" pitchFamily="18" charset="0"/>
            </a:endParaRPr>
          </a:p>
          <a:p>
            <a:pPr marL="0" indent="0">
              <a:buNone/>
            </a:pPr>
            <a:r>
              <a:rPr lang="en-US" sz="1800" b="1" dirty="0">
                <a:latin typeface="Bookman Old Style" panose="02050604050505020204" pitchFamily="18" charset="0"/>
              </a:rPr>
              <a:t>Stimulus: </a:t>
            </a:r>
            <a:endParaRPr lang="en-US" sz="1800" dirty="0">
              <a:latin typeface="Bookman Old Style" panose="02050604050505020204" pitchFamily="18" charset="0"/>
            </a:endParaRPr>
          </a:p>
          <a:p>
            <a:pPr lvl="0"/>
            <a:r>
              <a:rPr lang="en-US" sz="1800" dirty="0">
                <a:latin typeface="Bookman Old Style" panose="02050604050505020204" pitchFamily="18" charset="0"/>
              </a:rPr>
              <a:t>start a partnership because of physical attractions, social compatibility, etc.</a:t>
            </a:r>
          </a:p>
          <a:p>
            <a:pPr lvl="0"/>
            <a:r>
              <a:rPr lang="en-US" sz="1800" dirty="0">
                <a:latin typeface="Bookman Old Style" panose="02050604050505020204" pitchFamily="18" charset="0"/>
              </a:rPr>
              <a:t>This is the first screening stage.  It will also include aspects like status and personality.  If the rewards are greater than the cost, you will move on.</a:t>
            </a:r>
          </a:p>
          <a:p>
            <a:pPr marL="0" indent="0">
              <a:buNone/>
            </a:pPr>
            <a:r>
              <a:rPr lang="en-US" sz="1800" b="1" dirty="0">
                <a:latin typeface="Bookman Old Style" panose="02050604050505020204" pitchFamily="18" charset="0"/>
              </a:rPr>
              <a:t>Value: </a:t>
            </a:r>
            <a:endParaRPr lang="en-US" sz="1800" dirty="0">
              <a:latin typeface="Bookman Old Style" panose="02050604050505020204" pitchFamily="18" charset="0"/>
            </a:endParaRPr>
          </a:p>
          <a:p>
            <a:pPr lvl="0"/>
            <a:r>
              <a:rPr lang="en-US" sz="1800" dirty="0">
                <a:latin typeface="Bookman Old Style" panose="02050604050505020204" pitchFamily="18" charset="0"/>
              </a:rPr>
              <a:t>sort through attitudes and values related to sex, religion, marriage, children, and lifestyle.  The stronger the similarities (homogamy), the more compatible.</a:t>
            </a:r>
          </a:p>
          <a:p>
            <a:pPr marL="0" indent="0">
              <a:buNone/>
            </a:pPr>
            <a:r>
              <a:rPr lang="en-US" sz="1800" b="1" dirty="0">
                <a:latin typeface="Bookman Old Style" panose="02050604050505020204" pitchFamily="18" charset="0"/>
              </a:rPr>
              <a:t>Role: </a:t>
            </a:r>
            <a:endParaRPr lang="en-US" sz="1800" dirty="0">
              <a:latin typeface="Bookman Old Style" panose="02050604050505020204" pitchFamily="18" charset="0"/>
            </a:endParaRPr>
          </a:p>
          <a:p>
            <a:pPr lvl="0"/>
            <a:r>
              <a:rPr lang="en-US" sz="1800" dirty="0">
                <a:latin typeface="Bookman Old Style" panose="02050604050505020204" pitchFamily="18" charset="0"/>
              </a:rPr>
              <a:t>the pair see how values and attitudes are expressed in actual situations.  If the benefits are positive then they may get married.</a:t>
            </a:r>
          </a:p>
          <a:p>
            <a:pPr marL="0" indent="0">
              <a:buNone/>
            </a:pPr>
            <a:endParaRPr lang="en-US" sz="1800" dirty="0">
              <a:latin typeface="Bookman Old Style" panose="02050604050505020204" pitchFamily="18" charset="0"/>
            </a:endParaRPr>
          </a:p>
        </p:txBody>
      </p:sp>
    </p:spTree>
    <p:extLst>
      <p:ext uri="{BB962C8B-B14F-4D97-AF65-F5344CB8AC3E}">
        <p14:creationId xmlns:p14="http://schemas.microsoft.com/office/powerpoint/2010/main" val="3072327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gtEl>
                                        <p:attrNameLst>
                                          <p:attrName>style.visibility</p:attrName>
                                        </p:attrNameLst>
                                      </p:cBhvr>
                                      <p:to>
                                        <p:strVal val="visible"/>
                                      </p:to>
                                    </p:set>
                                    <p:animEffect transition="in" filter="fade">
                                      <p:cBhvr>
                                        <p:cTn id="63" dur="1000"/>
                                        <p:tgtEl>
                                          <p:spTgt spid="2"/>
                                        </p:tgtEl>
                                      </p:cBhvr>
                                    </p:animEffect>
                                    <p:anim calcmode="lin" valueType="num">
                                      <p:cBhvr>
                                        <p:cTn id="64" dur="1000" fill="hold"/>
                                        <p:tgtEl>
                                          <p:spTgt spid="2"/>
                                        </p:tgtEl>
                                        <p:attrNameLst>
                                          <p:attrName>ppt_x</p:attrName>
                                        </p:attrNameLst>
                                      </p:cBhvr>
                                      <p:tavLst>
                                        <p:tav tm="0">
                                          <p:val>
                                            <p:strVal val="#ppt_x"/>
                                          </p:val>
                                        </p:tav>
                                        <p:tav tm="100000">
                                          <p:val>
                                            <p:strVal val="#ppt_x"/>
                                          </p:val>
                                        </p:tav>
                                      </p:tavLst>
                                    </p:anim>
                                    <p:anim calcmode="lin" valueType="num">
                                      <p:cBhvr>
                                        <p:cTn id="6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b="1" dirty="0">
                <a:latin typeface="Bookman Old Style" panose="02050604050505020204" pitchFamily="18" charset="0"/>
              </a:rPr>
              <a:t>Arranged Marriages</a:t>
            </a:r>
            <a:r>
              <a:rPr lang="en-US" dirty="0">
                <a:latin typeface="Bookman Old Style" panose="02050604050505020204" pitchFamily="18" charset="0"/>
              </a:rPr>
              <a:t/>
            </a:r>
            <a:br>
              <a:rPr lang="en-US" dirty="0">
                <a:latin typeface="Bookman Old Style" panose="02050604050505020204" pitchFamily="18" charset="0"/>
              </a:rPr>
            </a:br>
            <a:endParaRPr lang="en-CA" dirty="0"/>
          </a:p>
        </p:txBody>
      </p:sp>
      <p:sp>
        <p:nvSpPr>
          <p:cNvPr id="3" name="Content Placeholder 2"/>
          <p:cNvSpPr>
            <a:spLocks noGrp="1"/>
          </p:cNvSpPr>
          <p:nvPr>
            <p:ph idx="1"/>
          </p:nvPr>
        </p:nvSpPr>
        <p:spPr>
          <a:xfrm>
            <a:off x="457200" y="990600"/>
            <a:ext cx="8229600" cy="5562600"/>
          </a:xfrm>
        </p:spPr>
        <p:txBody>
          <a:bodyPr/>
          <a:lstStyle/>
          <a:p>
            <a:pPr marL="0" indent="0">
              <a:buNone/>
            </a:pPr>
            <a:r>
              <a:rPr lang="en-US" sz="2000" b="1" dirty="0">
                <a:latin typeface="Bookman Old Style" panose="02050604050505020204" pitchFamily="18" charset="0"/>
              </a:rPr>
              <a:t> </a:t>
            </a:r>
            <a:endParaRPr lang="en-US" sz="2000" dirty="0">
              <a:latin typeface="Bookman Old Style" panose="02050604050505020204" pitchFamily="18" charset="0"/>
            </a:endParaRPr>
          </a:p>
          <a:p>
            <a:pPr marL="0" indent="0">
              <a:buNone/>
            </a:pPr>
            <a:r>
              <a:rPr lang="en-US" sz="2400" b="1" dirty="0">
                <a:latin typeface="Bookman Old Style" panose="02050604050505020204" pitchFamily="18" charset="0"/>
              </a:rPr>
              <a:t>2 types</a:t>
            </a:r>
            <a:r>
              <a:rPr lang="en-US" sz="2400" dirty="0">
                <a:latin typeface="Bookman Old Style" panose="02050604050505020204" pitchFamily="18" charset="0"/>
              </a:rPr>
              <a:t>:</a:t>
            </a:r>
          </a:p>
          <a:p>
            <a:pPr marL="0" indent="0">
              <a:buNone/>
            </a:pPr>
            <a:r>
              <a:rPr lang="en-US" sz="2400" dirty="0">
                <a:latin typeface="Bookman Old Style" panose="02050604050505020204" pitchFamily="18" charset="0"/>
              </a:rPr>
              <a:t>1.  involves a </a:t>
            </a:r>
            <a:r>
              <a:rPr lang="en-US" sz="2400" b="1" dirty="0">
                <a:latin typeface="Bookman Old Style" panose="02050604050505020204" pitchFamily="18" charset="0"/>
              </a:rPr>
              <a:t>bride price</a:t>
            </a:r>
          </a:p>
          <a:p>
            <a:pPr marL="0" indent="0">
              <a:buNone/>
            </a:pPr>
            <a:r>
              <a:rPr lang="en-US" sz="2400" dirty="0">
                <a:latin typeface="Bookman Old Style" panose="02050604050505020204" pitchFamily="18" charset="0"/>
              </a:rPr>
              <a:t>2.  the bride is provided with a </a:t>
            </a:r>
            <a:r>
              <a:rPr lang="en-US" sz="2400" b="1" dirty="0">
                <a:latin typeface="Bookman Old Style" panose="02050604050505020204" pitchFamily="18" charset="0"/>
              </a:rPr>
              <a:t>dowry</a:t>
            </a:r>
            <a:r>
              <a:rPr lang="en-US" sz="2400" dirty="0">
                <a:latin typeface="Bookman Old Style" panose="02050604050505020204" pitchFamily="18" charset="0"/>
              </a:rPr>
              <a:t> from her father (keeps social classes separate.)</a:t>
            </a:r>
          </a:p>
          <a:p>
            <a:r>
              <a:rPr lang="en-US" sz="2400" dirty="0">
                <a:latin typeface="Bookman Old Style" panose="02050604050505020204" pitchFamily="18" charset="0"/>
              </a:rPr>
              <a:t>*This is decreasing because of education.</a:t>
            </a:r>
          </a:p>
          <a:p>
            <a:pPr marL="0" indent="0">
              <a:buNone/>
            </a:pPr>
            <a:r>
              <a:rPr lang="en-US" sz="2400" dirty="0">
                <a:latin typeface="Bookman Old Style" panose="02050604050505020204" pitchFamily="18" charset="0"/>
              </a:rPr>
              <a:t> </a:t>
            </a:r>
          </a:p>
          <a:p>
            <a:r>
              <a:rPr lang="en-US" sz="2400" dirty="0">
                <a:latin typeface="Bookman Old Style" panose="02050604050505020204" pitchFamily="18" charset="0"/>
              </a:rPr>
              <a:t>Arranged marriages in Canada: the gov’t of France (1663) arranged marriages to encourage growth in New France.  Normally women from poor families or orphaned were provided with dowries from the government; called </a:t>
            </a:r>
            <a:r>
              <a:rPr lang="en-US" sz="2400" i="1" dirty="0" err="1">
                <a:latin typeface="Bookman Old Style" panose="02050604050505020204" pitchFamily="18" charset="0"/>
              </a:rPr>
              <a:t>filles</a:t>
            </a:r>
            <a:r>
              <a:rPr lang="en-US" sz="2400" i="1" dirty="0">
                <a:latin typeface="Bookman Old Style" panose="02050604050505020204" pitchFamily="18" charset="0"/>
              </a:rPr>
              <a:t> du </a:t>
            </a:r>
            <a:r>
              <a:rPr lang="en-US" sz="2400" i="1" dirty="0" err="1">
                <a:latin typeface="Bookman Old Style" panose="02050604050505020204" pitchFamily="18" charset="0"/>
              </a:rPr>
              <a:t>roi</a:t>
            </a:r>
            <a:r>
              <a:rPr lang="en-US" sz="2400" i="1" dirty="0">
                <a:latin typeface="Bookman Old Style" panose="02050604050505020204" pitchFamily="18" charset="0"/>
              </a:rPr>
              <a:t>.</a:t>
            </a:r>
            <a:endParaRPr lang="en-US" sz="2400" dirty="0">
              <a:latin typeface="Bookman Old Style" panose="02050604050505020204" pitchFamily="18" charset="0"/>
            </a:endParaRPr>
          </a:p>
          <a:p>
            <a:endParaRPr lang="en-US" sz="2000" dirty="0">
              <a:latin typeface="Bookman Old Style" panose="02050604050505020204" pitchFamily="18" charset="0"/>
            </a:endParaRPr>
          </a:p>
          <a:p>
            <a:endParaRPr lang="en-CA" dirty="0"/>
          </a:p>
        </p:txBody>
      </p:sp>
    </p:spTree>
    <p:extLst>
      <p:ext uri="{BB962C8B-B14F-4D97-AF65-F5344CB8AC3E}">
        <p14:creationId xmlns:p14="http://schemas.microsoft.com/office/powerpoint/2010/main" val="477373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ookman Old Style" panose="02050604050505020204" pitchFamily="18" charset="0"/>
              </a:rPr>
              <a:t/>
            </a:r>
            <a:br>
              <a:rPr lang="en-US" b="1" dirty="0" smtClean="0">
                <a:latin typeface="Bookman Old Style" panose="02050604050505020204" pitchFamily="18" charset="0"/>
              </a:rPr>
            </a:br>
            <a:r>
              <a:rPr lang="en-US" sz="3600" b="1" dirty="0" smtClean="0">
                <a:latin typeface="Bookman Old Style" panose="02050604050505020204" pitchFamily="18" charset="0"/>
              </a:rPr>
              <a:t>Problems</a:t>
            </a:r>
            <a:r>
              <a:rPr lang="en-US" sz="3600" b="1" dirty="0">
                <a:latin typeface="Bookman Old Style" panose="02050604050505020204" pitchFamily="18" charset="0"/>
              </a:rPr>
              <a:t>, Conflict and Power</a:t>
            </a:r>
            <a:r>
              <a:rPr lang="en-US" sz="3600" dirty="0"/>
              <a:t/>
            </a:r>
            <a:br>
              <a:rPr lang="en-US" sz="3600" dirty="0"/>
            </a:br>
            <a:r>
              <a:rPr lang="en-US" b="1" dirty="0"/>
              <a:t> </a:t>
            </a:r>
            <a:endParaRPr lang="en-US" dirty="0"/>
          </a:p>
        </p:txBody>
      </p:sp>
      <p:sp>
        <p:nvSpPr>
          <p:cNvPr id="3" name="Content Placeholder 2"/>
          <p:cNvSpPr>
            <a:spLocks noGrp="1"/>
          </p:cNvSpPr>
          <p:nvPr>
            <p:ph idx="1"/>
          </p:nvPr>
        </p:nvSpPr>
        <p:spPr/>
        <p:txBody>
          <a:bodyPr/>
          <a:lstStyle/>
          <a:p>
            <a:pPr marL="0" indent="0">
              <a:buNone/>
            </a:pPr>
            <a:endParaRPr lang="en-US" sz="800" dirty="0"/>
          </a:p>
          <a:p>
            <a:pPr lvl="0"/>
            <a:r>
              <a:rPr lang="en-US" sz="2000" dirty="0" smtClean="0">
                <a:latin typeface="Bookman Old Style" panose="02050604050505020204" pitchFamily="18" charset="0"/>
              </a:rPr>
              <a:t>Conflict is a natural part of relationships and society</a:t>
            </a:r>
          </a:p>
          <a:p>
            <a:pPr lvl="1"/>
            <a:r>
              <a:rPr lang="en-US" sz="2000" dirty="0" smtClean="0">
                <a:latin typeface="Bookman Old Style" panose="02050604050505020204" pitchFamily="18" charset="0"/>
              </a:rPr>
              <a:t>Individual vs. collective interest</a:t>
            </a:r>
          </a:p>
          <a:p>
            <a:pPr lvl="1"/>
            <a:r>
              <a:rPr lang="en-US" sz="2000" dirty="0" smtClean="0">
                <a:latin typeface="Bookman Old Style" panose="02050604050505020204" pitchFamily="18" charset="0"/>
              </a:rPr>
              <a:t>Women’s rights vs. male entitlement</a:t>
            </a:r>
          </a:p>
          <a:p>
            <a:pPr lvl="1"/>
            <a:r>
              <a:rPr lang="en-US" sz="2000" dirty="0" smtClean="0">
                <a:latin typeface="Bookman Old Style" panose="02050604050505020204" pitchFamily="18" charset="0"/>
              </a:rPr>
              <a:t>Mine vs. yours</a:t>
            </a:r>
          </a:p>
          <a:p>
            <a:pPr marL="0" indent="0">
              <a:buNone/>
            </a:pPr>
            <a:endParaRPr lang="en-US" sz="2000" dirty="0" smtClean="0">
              <a:latin typeface="Bookman Old Style" panose="02050604050505020204" pitchFamily="18" charset="0"/>
            </a:endParaRPr>
          </a:p>
          <a:p>
            <a:pPr marL="0" indent="0">
              <a:buNone/>
            </a:pPr>
            <a:r>
              <a:rPr lang="en-US" sz="2000" dirty="0" smtClean="0">
                <a:latin typeface="Bookman Old Style" panose="02050604050505020204" pitchFamily="18" charset="0"/>
              </a:rPr>
              <a:t>Especially with the </a:t>
            </a:r>
          </a:p>
          <a:p>
            <a:pPr lvl="0"/>
            <a:r>
              <a:rPr lang="en-US" sz="2000" dirty="0" smtClean="0">
                <a:latin typeface="Bookman Old Style" panose="02050604050505020204" pitchFamily="18" charset="0"/>
              </a:rPr>
              <a:t>Division of </a:t>
            </a:r>
            <a:r>
              <a:rPr lang="en-US" sz="2000" dirty="0" err="1" smtClean="0">
                <a:latin typeface="Bookman Old Style" panose="02050604050505020204" pitchFamily="18" charset="0"/>
              </a:rPr>
              <a:t>labour</a:t>
            </a:r>
            <a:endParaRPr lang="en-US" sz="2000" dirty="0" smtClean="0">
              <a:latin typeface="Bookman Old Style" panose="02050604050505020204" pitchFamily="18" charset="0"/>
            </a:endParaRPr>
          </a:p>
          <a:p>
            <a:pPr lvl="0"/>
            <a:r>
              <a:rPr lang="en-US" sz="2000" dirty="0" smtClean="0">
                <a:latin typeface="Bookman Old Style" panose="02050604050505020204" pitchFamily="18" charset="0"/>
              </a:rPr>
              <a:t>Expressive quality of the relationship (intimacy)</a:t>
            </a:r>
          </a:p>
          <a:p>
            <a:endParaRPr lang="en-US" sz="2000" dirty="0" smtClean="0">
              <a:latin typeface="Bookman Old Style" panose="02050604050505020204" pitchFamily="18" charset="0"/>
            </a:endParaRPr>
          </a:p>
          <a:p>
            <a:pPr marL="0" indent="0">
              <a:buNone/>
            </a:pPr>
            <a:r>
              <a:rPr lang="en-US" sz="2000" b="1" dirty="0" smtClean="0">
                <a:latin typeface="Bookman Old Style" panose="02050604050505020204" pitchFamily="18" charset="0"/>
              </a:rPr>
              <a:t>Principle of Least Interest</a:t>
            </a:r>
            <a:endParaRPr lang="en-US" sz="2000" dirty="0" smtClean="0">
              <a:latin typeface="Bookman Old Style" panose="02050604050505020204" pitchFamily="18" charset="0"/>
            </a:endParaRPr>
          </a:p>
          <a:p>
            <a:pPr lvl="0"/>
            <a:r>
              <a:rPr lang="en-US" sz="2000" b="1" dirty="0" smtClean="0">
                <a:latin typeface="Bookman Old Style" panose="02050604050505020204" pitchFamily="18" charset="0"/>
              </a:rPr>
              <a:t>Person with the least interest has more power b/c the other is more likely to give in.</a:t>
            </a:r>
            <a:endParaRPr lang="en-US" sz="2000" dirty="0" smtClean="0">
              <a:latin typeface="Bookman Old Style" panose="02050604050505020204" pitchFamily="18" charset="0"/>
            </a:endParaRPr>
          </a:p>
          <a:p>
            <a:pPr marL="0" indent="0">
              <a:buNone/>
            </a:pPr>
            <a:endParaRPr lang="en-US" sz="2000" dirty="0">
              <a:latin typeface="Bookman Old Style" panose="02050604050505020204" pitchFamily="18" charset="0"/>
            </a:endParaRPr>
          </a:p>
        </p:txBody>
      </p:sp>
    </p:spTree>
    <p:extLst>
      <p:ext uri="{BB962C8B-B14F-4D97-AF65-F5344CB8AC3E}">
        <p14:creationId xmlns:p14="http://schemas.microsoft.com/office/powerpoint/2010/main" val="1621721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anim calcmode="lin" valueType="num">
                                      <p:cBhvr>
                                        <p:cTn id="2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1000"/>
                                        <p:tgtEl>
                                          <p:spTgt spid="3">
                                            <p:txEl>
                                              <p:pRg st="10" end="10"/>
                                            </p:txEl>
                                          </p:spTgt>
                                        </p:tgtEl>
                                      </p:cBhvr>
                                    </p:animEffect>
                                    <p:anim calcmode="lin" valueType="num">
                                      <p:cBhvr>
                                        <p:cTn id="4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Effect transition="in" filter="fade">
                                      <p:cBhvr>
                                        <p:cTn id="49" dur="1000"/>
                                        <p:tgtEl>
                                          <p:spTgt spid="3">
                                            <p:txEl>
                                              <p:pRg st="11" end="11"/>
                                            </p:txEl>
                                          </p:spTgt>
                                        </p:tgtEl>
                                      </p:cBhvr>
                                    </p:animEffect>
                                    <p:anim calcmode="lin" valueType="num">
                                      <p:cBhvr>
                                        <p:cTn id="50"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rtlCol="0">
            <a:normAutofit/>
          </a:bodyPr>
          <a:lstStyle/>
          <a:p>
            <a:pPr marL="0" indent="0" fontAlgn="auto">
              <a:spcAft>
                <a:spcPts val="0"/>
              </a:spcAft>
              <a:buFont typeface="Arial" panose="020B0604020202020204" pitchFamily="34" charset="0"/>
              <a:buNone/>
              <a:defRPr/>
            </a:pPr>
            <a:r>
              <a:rPr lang="en-US" b="1" dirty="0" smtClean="0">
                <a:latin typeface="Baskerville Old Face" panose="02020602080505020303" pitchFamily="18" charset="0"/>
              </a:rPr>
              <a:t>Rising Standards of Living</a:t>
            </a:r>
            <a:endParaRPr lang="en-US" sz="2800" dirty="0" smtClean="0">
              <a:latin typeface="Baskerville Old Face" panose="02020602080505020303" pitchFamily="18" charset="0"/>
            </a:endParaRPr>
          </a:p>
          <a:p>
            <a:pPr fontAlgn="auto">
              <a:spcAft>
                <a:spcPts val="0"/>
              </a:spcAft>
              <a:buFont typeface="Arial" panose="020B0604020202020204" pitchFamily="34" charset="0"/>
              <a:buBlip>
                <a:blip r:embed="rId2"/>
              </a:buBlip>
              <a:defRPr/>
            </a:pPr>
            <a:r>
              <a:rPr lang="en-US" dirty="0" smtClean="0">
                <a:latin typeface="Baskerville Old Face" panose="02020602080505020303" pitchFamily="18" charset="0"/>
              </a:rPr>
              <a:t>Gives us the opportunity to buy extra things (ex. Toys) a lot more disposable income</a:t>
            </a:r>
            <a:endParaRPr lang="en-US" sz="2800" dirty="0" smtClean="0">
              <a:latin typeface="Baskerville Old Face" panose="02020602080505020303" pitchFamily="18" charset="0"/>
            </a:endParaRPr>
          </a:p>
          <a:p>
            <a:pPr fontAlgn="auto">
              <a:spcAft>
                <a:spcPts val="0"/>
              </a:spcAft>
              <a:buFont typeface="Arial" panose="020B0604020202020204" pitchFamily="34" charset="0"/>
              <a:buBlip>
                <a:blip r:embed="rId2"/>
              </a:buBlip>
              <a:defRPr/>
            </a:pPr>
            <a:r>
              <a:rPr lang="en-US" dirty="0" smtClean="0">
                <a:latin typeface="Baskerville Old Face" panose="02020602080505020303" pitchFamily="18" charset="0"/>
              </a:rPr>
              <a:t>Technology gives us more leisure time for recreation</a:t>
            </a:r>
          </a:p>
          <a:p>
            <a:pPr marL="0" indent="0" fontAlgn="auto">
              <a:spcAft>
                <a:spcPts val="0"/>
              </a:spcAft>
              <a:buFont typeface="Arial" panose="020B0604020202020204" pitchFamily="34" charset="0"/>
              <a:buNone/>
              <a:defRPr/>
            </a:pPr>
            <a:r>
              <a:rPr lang="en-US" b="1" dirty="0" smtClean="0">
                <a:latin typeface="Baskerville Old Face" panose="02020602080505020303" pitchFamily="18" charset="0"/>
              </a:rPr>
              <a:t>Increased Mobility</a:t>
            </a:r>
            <a:endParaRPr lang="en-US" sz="2800" dirty="0">
              <a:latin typeface="Baskerville Old Face" panose="02020602080505020303" pitchFamily="18" charset="0"/>
            </a:endParaRPr>
          </a:p>
          <a:p>
            <a:pPr fontAlgn="auto">
              <a:spcAft>
                <a:spcPts val="0"/>
              </a:spcAft>
              <a:buFont typeface="Arial" panose="020B0604020202020204" pitchFamily="34" charset="0"/>
              <a:buBlip>
                <a:blip r:embed="rId2"/>
              </a:buBlip>
              <a:defRPr/>
            </a:pPr>
            <a:r>
              <a:rPr lang="en-US" dirty="0" smtClean="0">
                <a:latin typeface="Baskerville Old Face" panose="02020602080505020303" pitchFamily="18" charset="0"/>
              </a:rPr>
              <a:t>Cars and buses</a:t>
            </a:r>
            <a:endParaRPr lang="en-US" sz="2800" dirty="0" smtClean="0">
              <a:latin typeface="Baskerville Old Face" panose="02020602080505020303" pitchFamily="18" charset="0"/>
            </a:endParaRPr>
          </a:p>
          <a:p>
            <a:pPr fontAlgn="auto">
              <a:spcAft>
                <a:spcPts val="0"/>
              </a:spcAft>
              <a:buFont typeface="Arial" panose="020B0604020202020204" pitchFamily="34" charset="0"/>
              <a:buBlip>
                <a:blip r:embed="rId2"/>
              </a:buBlip>
              <a:defRPr/>
            </a:pPr>
            <a:r>
              <a:rPr lang="en-US" dirty="0" smtClean="0">
                <a:latin typeface="Baskerville Old Face" panose="02020602080505020303" pitchFamily="18" charset="0"/>
              </a:rPr>
              <a:t>Able to get around instead of staying in with parents, able to go out</a:t>
            </a:r>
            <a:endParaRPr lang="en-US" sz="2800" dirty="0" smtClean="0">
              <a:latin typeface="Baskerville Old Face" panose="02020602080505020303" pitchFamily="18" charset="0"/>
            </a:endParaRPr>
          </a:p>
          <a:p>
            <a:pPr fontAlgn="auto">
              <a:spcAft>
                <a:spcPts val="0"/>
              </a:spcAft>
              <a:buFont typeface="Arial" panose="020B0604020202020204" pitchFamily="34" charset="0"/>
              <a:buBlip>
                <a:blip r:embed="rId2"/>
              </a:buBlip>
              <a:defRPr/>
            </a:pPr>
            <a:r>
              <a:rPr lang="en-US" dirty="0" smtClean="0">
                <a:latin typeface="Baskerville Old Face" panose="02020602080505020303" pitchFamily="18" charset="0"/>
              </a:rPr>
              <a:t>Getting your license, freedom and responsibility</a:t>
            </a:r>
            <a:endParaRPr lang="en-US" sz="2800" dirty="0" smtClean="0">
              <a:latin typeface="Baskerville Old Face" panose="02020602080505020303" pitchFamily="18" charset="0"/>
            </a:endParaRPr>
          </a:p>
          <a:p>
            <a:pPr fontAlgn="auto">
              <a:spcAft>
                <a:spcPts val="0"/>
              </a:spcAft>
              <a:buFont typeface="Arial" panose="020B0604020202020204" pitchFamily="34" charset="0"/>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lstStyle/>
          <a:p>
            <a:pPr marL="0" indent="0">
              <a:buNone/>
            </a:pPr>
            <a:r>
              <a:rPr lang="en-US" b="1" dirty="0">
                <a:latin typeface="Bookman Old Style" panose="02050604050505020204" pitchFamily="18" charset="0"/>
              </a:rPr>
              <a:t>Most Common Problems in relationships</a:t>
            </a:r>
            <a:endParaRPr lang="en-US" dirty="0">
              <a:latin typeface="Bookman Old Style" panose="02050604050505020204" pitchFamily="18" charset="0"/>
            </a:endParaRPr>
          </a:p>
          <a:p>
            <a:pPr lvl="0"/>
            <a:r>
              <a:rPr lang="en-US" sz="2800" dirty="0">
                <a:latin typeface="Bookman Old Style" panose="02050604050505020204" pitchFamily="18" charset="0"/>
              </a:rPr>
              <a:t>Balance job and family</a:t>
            </a:r>
          </a:p>
          <a:p>
            <a:pPr lvl="0"/>
            <a:r>
              <a:rPr lang="en-US" sz="2800" dirty="0">
                <a:latin typeface="Bookman Old Style" panose="02050604050505020204" pitchFamily="18" charset="0"/>
              </a:rPr>
              <a:t>Frequency of sexual relations</a:t>
            </a:r>
          </a:p>
          <a:p>
            <a:pPr lvl="0"/>
            <a:r>
              <a:rPr lang="en-US" sz="2800" dirty="0">
                <a:latin typeface="Bookman Old Style" panose="02050604050505020204" pitchFamily="18" charset="0"/>
              </a:rPr>
              <a:t>Debt brought into marriage</a:t>
            </a:r>
          </a:p>
          <a:p>
            <a:pPr lvl="0"/>
            <a:r>
              <a:rPr lang="en-US" sz="2800" dirty="0">
                <a:latin typeface="Bookman Old Style" panose="02050604050505020204" pitchFamily="18" charset="0"/>
              </a:rPr>
              <a:t>Husband’s employment</a:t>
            </a:r>
          </a:p>
          <a:p>
            <a:pPr lvl="0"/>
            <a:r>
              <a:rPr lang="en-US" sz="2800" dirty="0">
                <a:latin typeface="Bookman Old Style" panose="02050604050505020204" pitchFamily="18" charset="0"/>
              </a:rPr>
              <a:t>Finances</a:t>
            </a:r>
          </a:p>
          <a:p>
            <a:pPr lvl="0"/>
            <a:r>
              <a:rPr lang="en-US" sz="2800" dirty="0">
                <a:latin typeface="Bookman Old Style" panose="02050604050505020204" pitchFamily="18" charset="0"/>
              </a:rPr>
              <a:t>Household tasks</a:t>
            </a:r>
          </a:p>
          <a:p>
            <a:endParaRPr lang="en-US" sz="2800" dirty="0">
              <a:latin typeface="Bookman Old Style" panose="02050604050505020204" pitchFamily="18" charset="0"/>
            </a:endParaRPr>
          </a:p>
          <a:p>
            <a:r>
              <a:rPr lang="en-US" sz="2800" dirty="0" smtClean="0">
                <a:latin typeface="Bookman Old Style" panose="02050604050505020204" pitchFamily="18" charset="0"/>
              </a:rPr>
              <a:t>Men still </a:t>
            </a:r>
            <a:r>
              <a:rPr lang="en-US" sz="2800" dirty="0">
                <a:latin typeface="Bookman Old Style" panose="02050604050505020204" pitchFamily="18" charset="0"/>
              </a:rPr>
              <a:t>feel pressure to accept full $$$ </a:t>
            </a:r>
            <a:r>
              <a:rPr lang="en-US" sz="2800" dirty="0" smtClean="0">
                <a:latin typeface="Bookman Old Style" panose="02050604050505020204" pitchFamily="18" charset="0"/>
              </a:rPr>
              <a:t>responsibility</a:t>
            </a:r>
          </a:p>
          <a:p>
            <a:r>
              <a:rPr lang="en-US" sz="2800" dirty="0" smtClean="0">
                <a:latin typeface="Bookman Old Style" panose="02050604050505020204" pitchFamily="18" charset="0"/>
              </a:rPr>
              <a:t>Women </a:t>
            </a:r>
            <a:r>
              <a:rPr lang="en-US" sz="2800" dirty="0">
                <a:latin typeface="Bookman Old Style" panose="02050604050505020204" pitchFamily="18" charset="0"/>
              </a:rPr>
              <a:t>feel they have to raise a family, do housework and maintain a career</a:t>
            </a:r>
          </a:p>
          <a:p>
            <a:endParaRPr lang="en-US" dirty="0"/>
          </a:p>
        </p:txBody>
      </p:sp>
    </p:spTree>
    <p:extLst>
      <p:ext uri="{BB962C8B-B14F-4D97-AF65-F5344CB8AC3E}">
        <p14:creationId xmlns:p14="http://schemas.microsoft.com/office/powerpoint/2010/main" val="1052643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4525963"/>
          </a:xfrm>
        </p:spPr>
        <p:txBody>
          <a:bodyPr/>
          <a:lstStyle/>
          <a:p>
            <a:pPr marL="0" indent="0">
              <a:buNone/>
            </a:pPr>
            <a:r>
              <a:rPr lang="en-US" b="1" dirty="0">
                <a:latin typeface="Bookman Old Style" panose="02050604050505020204" pitchFamily="18" charset="0"/>
              </a:rPr>
              <a:t>Intermarriage</a:t>
            </a:r>
            <a:endParaRPr lang="en-US" dirty="0">
              <a:latin typeface="Bookman Old Style" panose="02050604050505020204" pitchFamily="18" charset="0"/>
            </a:endParaRPr>
          </a:p>
          <a:p>
            <a:pPr lvl="0"/>
            <a:r>
              <a:rPr lang="en-US" dirty="0">
                <a:latin typeface="Bookman Old Style" panose="02050604050505020204" pitchFamily="18" charset="0"/>
              </a:rPr>
              <a:t>A.K.A. </a:t>
            </a:r>
            <a:r>
              <a:rPr lang="en-US" b="1" dirty="0" err="1">
                <a:latin typeface="Bookman Old Style" panose="02050604050505020204" pitchFamily="18" charset="0"/>
              </a:rPr>
              <a:t>heterogamy</a:t>
            </a:r>
            <a:r>
              <a:rPr lang="en-US" dirty="0">
                <a:latin typeface="Bookman Old Style" panose="02050604050505020204" pitchFamily="18" charset="0"/>
              </a:rPr>
              <a:t> – different social, racial, religious or cultural </a:t>
            </a:r>
            <a:r>
              <a:rPr lang="en-US" dirty="0" smtClean="0">
                <a:latin typeface="Bookman Old Style" panose="02050604050505020204" pitchFamily="18" charset="0"/>
              </a:rPr>
              <a:t>backgrounds</a:t>
            </a:r>
          </a:p>
          <a:p>
            <a:pPr lvl="0"/>
            <a:r>
              <a:rPr lang="en-US" dirty="0" smtClean="0">
                <a:latin typeface="Bookman Old Style" panose="02050604050505020204" pitchFamily="18" charset="0"/>
              </a:rPr>
              <a:t>More </a:t>
            </a:r>
            <a:r>
              <a:rPr lang="en-US" dirty="0">
                <a:latin typeface="Bookman Old Style" panose="02050604050505020204" pitchFamily="18" charset="0"/>
              </a:rPr>
              <a:t>likely to </a:t>
            </a:r>
            <a:r>
              <a:rPr lang="en-US" dirty="0" smtClean="0">
                <a:latin typeface="Bookman Old Style" panose="02050604050505020204" pitchFamily="18" charset="0"/>
              </a:rPr>
              <a:t>divorce</a:t>
            </a:r>
          </a:p>
          <a:p>
            <a:pPr lvl="0"/>
            <a:r>
              <a:rPr lang="en-US" dirty="0" smtClean="0">
                <a:latin typeface="Bookman Old Style" panose="02050604050505020204" pitchFamily="18" charset="0"/>
              </a:rPr>
              <a:t>More </a:t>
            </a:r>
            <a:r>
              <a:rPr lang="en-US" dirty="0">
                <a:latin typeface="Bookman Old Style" panose="02050604050505020204" pitchFamily="18" charset="0"/>
              </a:rPr>
              <a:t>common in urban </a:t>
            </a:r>
            <a:r>
              <a:rPr lang="en-US" dirty="0" smtClean="0">
                <a:latin typeface="Bookman Old Style" panose="02050604050505020204" pitchFamily="18" charset="0"/>
              </a:rPr>
              <a:t>areas</a:t>
            </a:r>
          </a:p>
          <a:p>
            <a:pPr lvl="0"/>
            <a:r>
              <a:rPr lang="en-US" dirty="0" smtClean="0">
                <a:latin typeface="Bookman Old Style" panose="02050604050505020204" pitchFamily="18" charset="0"/>
              </a:rPr>
              <a:t>Increasing </a:t>
            </a:r>
            <a:r>
              <a:rPr lang="en-US" dirty="0">
                <a:latin typeface="Bookman Old Style" panose="02050604050505020204" pitchFamily="18" charset="0"/>
              </a:rPr>
              <a:t>in </a:t>
            </a:r>
            <a:r>
              <a:rPr lang="en-US" dirty="0" smtClean="0">
                <a:latin typeface="Bookman Old Style" panose="02050604050505020204" pitchFamily="18" charset="0"/>
              </a:rPr>
              <a:t>Canada</a:t>
            </a:r>
          </a:p>
          <a:p>
            <a:pPr lvl="0"/>
            <a:r>
              <a:rPr lang="en-US" dirty="0" smtClean="0">
                <a:latin typeface="Bookman Old Style" panose="02050604050505020204" pitchFamily="18" charset="0"/>
              </a:rPr>
              <a:t>No </a:t>
            </a:r>
            <a:r>
              <a:rPr lang="en-US" dirty="0">
                <a:latin typeface="Bookman Old Style" panose="02050604050505020204" pitchFamily="18" charset="0"/>
              </a:rPr>
              <a:t>legal </a:t>
            </a:r>
            <a:r>
              <a:rPr lang="en-US" dirty="0" smtClean="0">
                <a:latin typeface="Bookman Old Style" panose="02050604050505020204" pitchFamily="18" charset="0"/>
              </a:rPr>
              <a:t>restrictions</a:t>
            </a:r>
            <a:endParaRPr lang="en-US" dirty="0">
              <a:latin typeface="Bookman Old Style" panose="02050604050505020204" pitchFamily="18" charset="0"/>
            </a:endParaRPr>
          </a:p>
          <a:p>
            <a:r>
              <a:rPr lang="en-US" b="1" dirty="0">
                <a:latin typeface="Bookman Old Style" panose="02050604050505020204" pitchFamily="18" charset="0"/>
              </a:rPr>
              <a:t>Marital script: </a:t>
            </a:r>
            <a:r>
              <a:rPr lang="en-US" b="1" dirty="0" err="1">
                <a:latin typeface="Bookman Old Style" panose="02050604050505020204" pitchFamily="18" charset="0"/>
              </a:rPr>
              <a:t>behaviours</a:t>
            </a:r>
            <a:r>
              <a:rPr lang="en-US" b="1" dirty="0">
                <a:latin typeface="Bookman Old Style" panose="02050604050505020204" pitchFamily="18" charset="0"/>
              </a:rPr>
              <a:t> learned in family of origin brought into marriage</a:t>
            </a:r>
            <a:endParaRPr lang="en-US" dirty="0">
              <a:latin typeface="Bookman Old Style" panose="02050604050505020204" pitchFamily="18" charset="0"/>
            </a:endParaRPr>
          </a:p>
        </p:txBody>
      </p:sp>
    </p:spTree>
    <p:extLst>
      <p:ext uri="{BB962C8B-B14F-4D97-AF65-F5344CB8AC3E}">
        <p14:creationId xmlns:p14="http://schemas.microsoft.com/office/powerpoint/2010/main" val="3962500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lstStyle/>
          <a:p>
            <a:pPr marL="0" indent="0">
              <a:buNone/>
            </a:pPr>
            <a:r>
              <a:rPr lang="en-US" sz="4000" b="1" dirty="0" smtClean="0">
                <a:latin typeface="Bookman Old Style" panose="02050604050505020204" pitchFamily="18" charset="0"/>
              </a:rPr>
              <a:t>Interracial</a:t>
            </a:r>
            <a:endParaRPr lang="en-US" sz="4000" dirty="0">
              <a:latin typeface="Bookman Old Style" panose="02050604050505020204" pitchFamily="18" charset="0"/>
            </a:endParaRPr>
          </a:p>
          <a:p>
            <a:pPr lvl="0"/>
            <a:r>
              <a:rPr lang="en-US" sz="4000" dirty="0">
                <a:latin typeface="Bookman Old Style" panose="02050604050505020204" pitchFamily="18" charset="0"/>
              </a:rPr>
              <a:t>Study in U.S. in 1997 of black/white couples</a:t>
            </a:r>
          </a:p>
          <a:p>
            <a:pPr lvl="0"/>
            <a:r>
              <a:rPr lang="en-US" sz="4000" dirty="0">
                <a:latin typeface="Bookman Old Style" panose="02050604050505020204" pitchFamily="18" charset="0"/>
              </a:rPr>
              <a:t>Little impact on internal roles</a:t>
            </a:r>
          </a:p>
          <a:p>
            <a:r>
              <a:rPr lang="en-US" sz="4000" b="1" dirty="0">
                <a:latin typeface="Bookman Old Style" panose="02050604050505020204" pitchFamily="18" charset="0"/>
              </a:rPr>
              <a:t>2 challenges:</a:t>
            </a:r>
            <a:endParaRPr lang="en-US" sz="4000" dirty="0">
              <a:latin typeface="Bookman Old Style" panose="02050604050505020204" pitchFamily="18" charset="0"/>
            </a:endParaRPr>
          </a:p>
          <a:p>
            <a:pPr lvl="0"/>
            <a:r>
              <a:rPr lang="en-US" sz="4000" dirty="0">
                <a:latin typeface="Bookman Old Style" panose="02050604050505020204" pitchFamily="18" charset="0"/>
              </a:rPr>
              <a:t>Dealing with outside prejudice</a:t>
            </a:r>
          </a:p>
          <a:p>
            <a:pPr lvl="0"/>
            <a:r>
              <a:rPr lang="en-US" sz="4000" dirty="0">
                <a:latin typeface="Bookman Old Style" panose="02050604050505020204" pitchFamily="18" charset="0"/>
              </a:rPr>
              <a:t>Raising biracial children, giving them an identity</a:t>
            </a:r>
          </a:p>
          <a:p>
            <a:endParaRPr lang="en-US" dirty="0"/>
          </a:p>
        </p:txBody>
      </p:sp>
    </p:spTree>
    <p:extLst>
      <p:ext uri="{BB962C8B-B14F-4D97-AF65-F5344CB8AC3E}">
        <p14:creationId xmlns:p14="http://schemas.microsoft.com/office/powerpoint/2010/main" val="2762258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lstStyle/>
          <a:p>
            <a:pPr marL="0" indent="0">
              <a:buNone/>
            </a:pPr>
            <a:r>
              <a:rPr lang="en-US" sz="900" dirty="0"/>
              <a:t> </a:t>
            </a:r>
          </a:p>
          <a:p>
            <a:pPr marL="0" indent="0">
              <a:buNone/>
            </a:pPr>
            <a:r>
              <a:rPr lang="en-US" sz="4000" b="1" dirty="0">
                <a:latin typeface="Bookman Old Style" panose="02050604050505020204" pitchFamily="18" charset="0"/>
              </a:rPr>
              <a:t>Interfaith</a:t>
            </a:r>
            <a:endParaRPr lang="en-US" sz="4000" dirty="0">
              <a:latin typeface="Bookman Old Style" panose="02050604050505020204" pitchFamily="18" charset="0"/>
            </a:endParaRPr>
          </a:p>
          <a:p>
            <a:pPr lvl="0"/>
            <a:r>
              <a:rPr lang="en-US" sz="4000" dirty="0">
                <a:latin typeface="Bookman Old Style" panose="02050604050505020204" pitchFamily="18" charset="0"/>
              </a:rPr>
              <a:t>Chosen attribute – convert</a:t>
            </a:r>
          </a:p>
          <a:p>
            <a:pPr lvl="0"/>
            <a:r>
              <a:rPr lang="en-US" sz="4000" dirty="0">
                <a:latin typeface="Bookman Old Style" panose="02050604050505020204" pitchFamily="18" charset="0"/>
              </a:rPr>
              <a:t>Problems within:</a:t>
            </a:r>
          </a:p>
          <a:p>
            <a:pPr lvl="0"/>
            <a:r>
              <a:rPr lang="en-US" sz="4000" dirty="0">
                <a:latin typeface="Bookman Old Style" panose="02050604050505020204" pitchFamily="18" charset="0"/>
              </a:rPr>
              <a:t>How to compromise – values based </a:t>
            </a:r>
          </a:p>
          <a:p>
            <a:pPr lvl="0"/>
            <a:r>
              <a:rPr lang="en-US" sz="4000" dirty="0">
                <a:latin typeface="Bookman Old Style" panose="02050604050505020204" pitchFamily="18" charset="0"/>
              </a:rPr>
              <a:t>Faith of the children</a:t>
            </a:r>
          </a:p>
          <a:p>
            <a:pPr lvl="0"/>
            <a:r>
              <a:rPr lang="en-US" sz="4000" dirty="0">
                <a:latin typeface="Bookman Old Style" panose="02050604050505020204" pitchFamily="18" charset="0"/>
              </a:rPr>
              <a:t>More likely to succeed if one converts or is non-practicing</a:t>
            </a:r>
          </a:p>
          <a:p>
            <a:pPr marL="0" indent="0">
              <a:buNone/>
            </a:pPr>
            <a:endParaRPr lang="en-US" sz="4000" dirty="0">
              <a:latin typeface="Bookman Old Style" panose="02050604050505020204" pitchFamily="18" charset="0"/>
            </a:endParaRPr>
          </a:p>
          <a:p>
            <a:endParaRPr lang="en-US" sz="4000" dirty="0"/>
          </a:p>
        </p:txBody>
      </p:sp>
    </p:spTree>
    <p:extLst>
      <p:ext uri="{BB962C8B-B14F-4D97-AF65-F5344CB8AC3E}">
        <p14:creationId xmlns:p14="http://schemas.microsoft.com/office/powerpoint/2010/main" val="3435613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lstStyle/>
          <a:p>
            <a:pPr marL="0" indent="0">
              <a:buNone/>
            </a:pPr>
            <a:r>
              <a:rPr lang="en-US" sz="5400" b="1" dirty="0">
                <a:latin typeface="Bookman Old Style" panose="02050604050505020204" pitchFamily="18" charset="0"/>
              </a:rPr>
              <a:t>Interethnic</a:t>
            </a:r>
            <a:endParaRPr lang="en-US" sz="5400" dirty="0">
              <a:latin typeface="Bookman Old Style" panose="02050604050505020204" pitchFamily="18" charset="0"/>
            </a:endParaRPr>
          </a:p>
          <a:p>
            <a:pPr lvl="0"/>
            <a:r>
              <a:rPr lang="en-US" sz="5400" dirty="0">
                <a:latin typeface="Bookman Old Style" panose="02050604050505020204" pitchFamily="18" charset="0"/>
              </a:rPr>
              <a:t>Mix of national/racial heritage, religion and culture</a:t>
            </a:r>
          </a:p>
          <a:p>
            <a:r>
              <a:rPr lang="en-US" sz="5400" dirty="0" smtClean="0">
                <a:latin typeface="Bookman Old Style" panose="02050604050505020204" pitchFamily="18" charset="0"/>
              </a:rPr>
              <a:t>Main </a:t>
            </a:r>
            <a:r>
              <a:rPr lang="en-US" sz="5400" dirty="0">
                <a:latin typeface="Bookman Old Style" panose="02050604050505020204" pitchFamily="18" charset="0"/>
              </a:rPr>
              <a:t>variations are in:</a:t>
            </a:r>
          </a:p>
          <a:p>
            <a:pPr lvl="0"/>
            <a:r>
              <a:rPr lang="en-US" sz="5400" dirty="0">
                <a:latin typeface="Bookman Old Style" panose="02050604050505020204" pitchFamily="18" charset="0"/>
              </a:rPr>
              <a:t>Gender roles</a:t>
            </a:r>
          </a:p>
          <a:p>
            <a:endParaRPr lang="en-US" dirty="0"/>
          </a:p>
        </p:txBody>
      </p:sp>
    </p:spTree>
    <p:extLst>
      <p:ext uri="{BB962C8B-B14F-4D97-AF65-F5344CB8AC3E}">
        <p14:creationId xmlns:p14="http://schemas.microsoft.com/office/powerpoint/2010/main" val="4283397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latin typeface="Bookman Old Style" panose="02050604050505020204" pitchFamily="18" charset="0"/>
              </a:rPr>
              <a:t>Socialization and Mate Selection</a:t>
            </a:r>
            <a:endParaRPr lang="en-US" sz="3600" dirty="0"/>
          </a:p>
        </p:txBody>
      </p:sp>
      <p:sp>
        <p:nvSpPr>
          <p:cNvPr id="3" name="Content Placeholder 2"/>
          <p:cNvSpPr>
            <a:spLocks noGrp="1"/>
          </p:cNvSpPr>
          <p:nvPr>
            <p:ph idx="1"/>
          </p:nvPr>
        </p:nvSpPr>
        <p:spPr>
          <a:xfrm>
            <a:off x="457200" y="1371600"/>
            <a:ext cx="8229600" cy="5486400"/>
          </a:xfrm>
        </p:spPr>
        <p:txBody>
          <a:bodyPr/>
          <a:lstStyle/>
          <a:p>
            <a:pPr marL="0" indent="0">
              <a:buNone/>
            </a:pPr>
            <a:endParaRPr lang="en-US" sz="1400" dirty="0">
              <a:latin typeface="Bookman Old Style" panose="02050604050505020204" pitchFamily="18" charset="0"/>
            </a:endParaRPr>
          </a:p>
          <a:p>
            <a:r>
              <a:rPr lang="en-US" sz="2400" dirty="0">
                <a:latin typeface="Bookman Old Style" panose="02050604050505020204" pitchFamily="18" charset="0"/>
              </a:rPr>
              <a:t>How you were socialized as a child will influence who you select as a </a:t>
            </a:r>
            <a:r>
              <a:rPr lang="en-US" sz="2400" dirty="0" smtClean="0">
                <a:latin typeface="Bookman Old Style" panose="02050604050505020204" pitchFamily="18" charset="0"/>
              </a:rPr>
              <a:t>mate.</a:t>
            </a:r>
          </a:p>
          <a:p>
            <a:r>
              <a:rPr lang="en-US" sz="2400" dirty="0" smtClean="0">
                <a:latin typeface="Bookman Old Style" panose="02050604050505020204" pitchFamily="18" charset="0"/>
              </a:rPr>
              <a:t>Some </a:t>
            </a:r>
            <a:r>
              <a:rPr lang="en-US" sz="2400" dirty="0">
                <a:latin typeface="Bookman Old Style" panose="02050604050505020204" pitchFamily="18" charset="0"/>
              </a:rPr>
              <a:t>concepts come into play with mate </a:t>
            </a:r>
            <a:r>
              <a:rPr lang="en-US" sz="2400" dirty="0" smtClean="0">
                <a:latin typeface="Bookman Old Style" panose="02050604050505020204" pitchFamily="18" charset="0"/>
              </a:rPr>
              <a:t>selection:</a:t>
            </a:r>
          </a:p>
          <a:p>
            <a:pPr marL="0" indent="0">
              <a:buNone/>
            </a:pPr>
            <a:r>
              <a:rPr lang="en-US" sz="2400" b="1" dirty="0" smtClean="0">
                <a:latin typeface="Bookman Old Style" panose="02050604050505020204" pitchFamily="18" charset="0"/>
              </a:rPr>
              <a:t>Exogamy</a:t>
            </a:r>
            <a:r>
              <a:rPr lang="en-US" sz="2400" b="1" dirty="0">
                <a:latin typeface="Bookman Old Style" panose="02050604050505020204" pitchFamily="18" charset="0"/>
              </a:rPr>
              <a:t>:</a:t>
            </a:r>
            <a:r>
              <a:rPr lang="en-US" sz="2400" dirty="0">
                <a:latin typeface="Bookman Old Style" panose="02050604050505020204" pitchFamily="18" charset="0"/>
              </a:rPr>
              <a:t> mating outside family </a:t>
            </a:r>
            <a:r>
              <a:rPr lang="en-US" sz="2400" dirty="0" smtClean="0">
                <a:latin typeface="Bookman Old Style" panose="02050604050505020204" pitchFamily="18" charset="0"/>
              </a:rPr>
              <a:t>race/culture</a:t>
            </a:r>
          </a:p>
          <a:p>
            <a:pPr marL="0" indent="0">
              <a:buNone/>
            </a:pPr>
            <a:r>
              <a:rPr lang="en-US" sz="2400" b="1" dirty="0" smtClean="0">
                <a:latin typeface="Bookman Old Style" panose="02050604050505020204" pitchFamily="18" charset="0"/>
              </a:rPr>
              <a:t>Endogamy</a:t>
            </a:r>
            <a:r>
              <a:rPr lang="en-US" sz="2400" dirty="0">
                <a:latin typeface="Bookman Old Style" panose="02050604050505020204" pitchFamily="18" charset="0"/>
              </a:rPr>
              <a:t>: select a partner from within own </a:t>
            </a:r>
            <a:r>
              <a:rPr lang="en-US" sz="2400" dirty="0" smtClean="0">
                <a:latin typeface="Bookman Old Style" panose="02050604050505020204" pitchFamily="18" charset="0"/>
              </a:rPr>
              <a:t>race/culture</a:t>
            </a:r>
          </a:p>
          <a:p>
            <a:pPr marL="0" indent="0">
              <a:buNone/>
            </a:pPr>
            <a:r>
              <a:rPr lang="en-US" sz="2400" b="1" dirty="0" smtClean="0">
                <a:latin typeface="Bookman Old Style" panose="02050604050505020204" pitchFamily="18" charset="0"/>
              </a:rPr>
              <a:t>Homogamy</a:t>
            </a:r>
            <a:r>
              <a:rPr lang="en-US" sz="2400" dirty="0">
                <a:latin typeface="Bookman Old Style" panose="02050604050505020204" pitchFamily="18" charset="0"/>
              </a:rPr>
              <a:t>: being with others who are “like themselves</a:t>
            </a:r>
            <a:r>
              <a:rPr lang="en-US" sz="2400" dirty="0" smtClean="0">
                <a:latin typeface="Bookman Old Style" panose="02050604050505020204" pitchFamily="18" charset="0"/>
              </a:rPr>
              <a:t>.”</a:t>
            </a:r>
          </a:p>
          <a:p>
            <a:pPr marL="0" indent="0">
              <a:buNone/>
            </a:pPr>
            <a:r>
              <a:rPr lang="en-US" sz="2400" dirty="0" smtClean="0">
                <a:latin typeface="Bookman Old Style" panose="02050604050505020204" pitchFamily="18" charset="0"/>
              </a:rPr>
              <a:t>You </a:t>
            </a:r>
            <a:r>
              <a:rPr lang="en-US" sz="2400" dirty="0">
                <a:latin typeface="Bookman Old Style" panose="02050604050505020204" pitchFamily="18" charset="0"/>
              </a:rPr>
              <a:t>are normally in contact with the same type of people (school, </a:t>
            </a:r>
            <a:r>
              <a:rPr lang="en-US" sz="2400" dirty="0" err="1">
                <a:latin typeface="Bookman Old Style" panose="02050604050505020204" pitchFamily="18" charset="0"/>
              </a:rPr>
              <a:t>neighbourhood</a:t>
            </a:r>
            <a:r>
              <a:rPr lang="en-US" sz="2400" dirty="0">
                <a:latin typeface="Bookman Old Style" panose="02050604050505020204" pitchFamily="18" charset="0"/>
              </a:rPr>
              <a:t>)</a:t>
            </a:r>
          </a:p>
          <a:p>
            <a:pPr marL="0" indent="0">
              <a:buNone/>
            </a:pPr>
            <a:endParaRPr lang="en-US" sz="2400" dirty="0"/>
          </a:p>
        </p:txBody>
      </p:sp>
    </p:spTree>
    <p:extLst>
      <p:ext uri="{BB962C8B-B14F-4D97-AF65-F5344CB8AC3E}">
        <p14:creationId xmlns:p14="http://schemas.microsoft.com/office/powerpoint/2010/main" val="1021266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Bookman Old Style" panose="02050604050505020204" pitchFamily="18" charset="0"/>
              </a:rPr>
              <a:t>Theories of Mate Selection</a:t>
            </a:r>
            <a:r>
              <a:rPr lang="en-US" dirty="0">
                <a:latin typeface="Bookman Old Style" panose="02050604050505020204" pitchFamily="18" charset="0"/>
              </a:rPr>
              <a:t/>
            </a:r>
            <a:br>
              <a:rPr lang="en-US" dirty="0">
                <a:latin typeface="Bookman Old Style" panose="02050604050505020204" pitchFamily="18" charset="0"/>
              </a:rPr>
            </a:br>
            <a:endParaRPr lang="en-US" dirty="0">
              <a:latin typeface="Bookman Old Style" panose="02050604050505020204" pitchFamily="18" charset="0"/>
            </a:endParaRPr>
          </a:p>
        </p:txBody>
      </p:sp>
      <p:sp>
        <p:nvSpPr>
          <p:cNvPr id="3" name="Content Placeholder 2"/>
          <p:cNvSpPr>
            <a:spLocks noGrp="1"/>
          </p:cNvSpPr>
          <p:nvPr>
            <p:ph idx="1"/>
          </p:nvPr>
        </p:nvSpPr>
        <p:spPr>
          <a:xfrm>
            <a:off x="457200" y="990600"/>
            <a:ext cx="8229600" cy="5715000"/>
          </a:xfrm>
        </p:spPr>
        <p:txBody>
          <a:bodyPr/>
          <a:lstStyle/>
          <a:p>
            <a:pPr marL="0" indent="0">
              <a:buNone/>
            </a:pPr>
            <a:endParaRPr lang="en-US" sz="1000" dirty="0"/>
          </a:p>
          <a:p>
            <a:pPr marL="0" indent="0">
              <a:buNone/>
            </a:pPr>
            <a:r>
              <a:rPr lang="en-US" sz="2000" b="1" dirty="0">
                <a:latin typeface="Bookman Old Style" panose="02050604050505020204" pitchFamily="18" charset="0"/>
              </a:rPr>
              <a:t>Exchange theory</a:t>
            </a:r>
            <a:r>
              <a:rPr lang="en-US" sz="2000" dirty="0">
                <a:latin typeface="Bookman Old Style" panose="02050604050505020204" pitchFamily="18" charset="0"/>
              </a:rPr>
              <a:t>:</a:t>
            </a:r>
          </a:p>
          <a:p>
            <a:r>
              <a:rPr lang="en-US" sz="2000" dirty="0">
                <a:latin typeface="Bookman Old Style" panose="02050604050505020204" pitchFamily="18" charset="0"/>
              </a:rPr>
              <a:t>A satisfactory relationship is one people feel that they gain from OR the rewards outweigh the </a:t>
            </a:r>
            <a:r>
              <a:rPr lang="en-US" sz="2000" dirty="0" smtClean="0">
                <a:latin typeface="Bookman Old Style" panose="02050604050505020204" pitchFamily="18" charset="0"/>
              </a:rPr>
              <a:t>costs.</a:t>
            </a:r>
          </a:p>
          <a:p>
            <a:r>
              <a:rPr lang="en-US" sz="2000" dirty="0" smtClean="0">
                <a:latin typeface="Bookman Old Style" panose="02050604050505020204" pitchFamily="18" charset="0"/>
              </a:rPr>
              <a:t>Factors </a:t>
            </a:r>
            <a:r>
              <a:rPr lang="en-US" sz="2000" dirty="0">
                <a:latin typeface="Bookman Old Style" panose="02050604050505020204" pitchFamily="18" charset="0"/>
              </a:rPr>
              <a:t>we consider when we form a love </a:t>
            </a:r>
            <a:r>
              <a:rPr lang="en-US" sz="2000" dirty="0" smtClean="0">
                <a:latin typeface="Bookman Old Style" panose="02050604050505020204" pitchFamily="18" charset="0"/>
              </a:rPr>
              <a:t>relationship:</a:t>
            </a:r>
          </a:p>
          <a:p>
            <a:r>
              <a:rPr lang="en-US" sz="2000" dirty="0" smtClean="0">
                <a:latin typeface="Bookman Old Style" panose="02050604050505020204" pitchFamily="18" charset="0"/>
              </a:rPr>
              <a:t>Age </a:t>
            </a:r>
            <a:endParaRPr lang="en-US" sz="2000" dirty="0">
              <a:latin typeface="Bookman Old Style" panose="02050604050505020204" pitchFamily="18" charset="0"/>
            </a:endParaRPr>
          </a:p>
          <a:p>
            <a:r>
              <a:rPr lang="en-US" sz="2000" dirty="0" smtClean="0">
                <a:latin typeface="Bookman Old Style" panose="02050604050505020204" pitchFamily="18" charset="0"/>
              </a:rPr>
              <a:t>Appearance </a:t>
            </a:r>
            <a:r>
              <a:rPr lang="en-US" sz="2000" dirty="0">
                <a:latin typeface="Bookman Old Style" panose="02050604050505020204" pitchFamily="18" charset="0"/>
              </a:rPr>
              <a:t>(may not contribute to success, but taken into consideration with </a:t>
            </a:r>
            <a:r>
              <a:rPr lang="en-US" sz="2000" dirty="0" smtClean="0">
                <a:latin typeface="Bookman Old Style" panose="02050604050505020204" pitchFamily="18" charset="0"/>
              </a:rPr>
              <a:t>selection)</a:t>
            </a:r>
          </a:p>
          <a:p>
            <a:r>
              <a:rPr lang="en-US" sz="2000" dirty="0" smtClean="0">
                <a:latin typeface="Bookman Old Style" panose="02050604050505020204" pitchFamily="18" charset="0"/>
              </a:rPr>
              <a:t>Status </a:t>
            </a:r>
            <a:r>
              <a:rPr lang="en-US" sz="2000" dirty="0">
                <a:latin typeface="Bookman Old Style" panose="02050604050505020204" pitchFamily="18" charset="0"/>
              </a:rPr>
              <a:t>(family background, economic standing, education, </a:t>
            </a:r>
            <a:r>
              <a:rPr lang="en-US" sz="2000" dirty="0" smtClean="0">
                <a:latin typeface="Bookman Old Style" panose="02050604050505020204" pitchFamily="18" charset="0"/>
              </a:rPr>
              <a:t>job)</a:t>
            </a:r>
          </a:p>
          <a:p>
            <a:r>
              <a:rPr lang="en-US" sz="2000" dirty="0" smtClean="0">
                <a:latin typeface="Bookman Old Style" panose="02050604050505020204" pitchFamily="18" charset="0"/>
              </a:rPr>
              <a:t>Personality </a:t>
            </a:r>
            <a:r>
              <a:rPr lang="en-US" sz="2000" dirty="0">
                <a:latin typeface="Bookman Old Style" panose="02050604050505020204" pitchFamily="18" charset="0"/>
              </a:rPr>
              <a:t>(compatible – perception during the falling in love stage may not be </a:t>
            </a:r>
            <a:r>
              <a:rPr lang="en-US" sz="2000" dirty="0" smtClean="0">
                <a:latin typeface="Bookman Old Style" panose="02050604050505020204" pitchFamily="18" charset="0"/>
              </a:rPr>
              <a:t>realistic)</a:t>
            </a:r>
          </a:p>
          <a:p>
            <a:r>
              <a:rPr lang="en-US" sz="2000" dirty="0" smtClean="0">
                <a:latin typeface="Bookman Old Style" panose="02050604050505020204" pitchFamily="18" charset="0"/>
              </a:rPr>
              <a:t>Companionship </a:t>
            </a:r>
            <a:r>
              <a:rPr lang="en-US" sz="2000" dirty="0">
                <a:latin typeface="Bookman Old Style" panose="02050604050505020204" pitchFamily="18" charset="0"/>
              </a:rPr>
              <a:t>(sharing leisure pursuits – intellectual/social – good </a:t>
            </a:r>
            <a:r>
              <a:rPr lang="en-US" sz="2000" dirty="0" smtClean="0">
                <a:latin typeface="Bookman Old Style" panose="02050604050505020204" pitchFamily="18" charset="0"/>
              </a:rPr>
              <a:t>communication)</a:t>
            </a:r>
          </a:p>
          <a:p>
            <a:r>
              <a:rPr lang="en-US" sz="2000" dirty="0" smtClean="0">
                <a:latin typeface="Bookman Old Style" panose="02050604050505020204" pitchFamily="18" charset="0"/>
              </a:rPr>
              <a:t>Beliefs </a:t>
            </a:r>
            <a:r>
              <a:rPr lang="en-US" sz="2000" dirty="0">
                <a:latin typeface="Bookman Old Style" panose="02050604050505020204" pitchFamily="18" charset="0"/>
              </a:rPr>
              <a:t>(religious and political)</a:t>
            </a:r>
          </a:p>
          <a:p>
            <a:endParaRPr lang="en-US" sz="1000" dirty="0"/>
          </a:p>
        </p:txBody>
      </p:sp>
    </p:spTree>
    <p:extLst>
      <p:ext uri="{BB962C8B-B14F-4D97-AF65-F5344CB8AC3E}">
        <p14:creationId xmlns:p14="http://schemas.microsoft.com/office/powerpoint/2010/main" val="3767720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lstStyle/>
          <a:p>
            <a:r>
              <a:rPr lang="en-US" sz="2600" b="1" dirty="0">
                <a:latin typeface="Bookman Old Style" panose="02050604050505020204" pitchFamily="18" charset="0"/>
              </a:rPr>
              <a:t>Psychological </a:t>
            </a:r>
            <a:r>
              <a:rPr lang="en-US" sz="2600" b="1" dirty="0" smtClean="0">
                <a:latin typeface="Bookman Old Style" panose="02050604050505020204" pitchFamily="18" charset="0"/>
              </a:rPr>
              <a:t>factors play a part in assessing personality in </a:t>
            </a:r>
            <a:r>
              <a:rPr lang="en-US" sz="2600" b="1" dirty="0">
                <a:latin typeface="Bookman Old Style" panose="02050604050505020204" pitchFamily="18" charset="0"/>
              </a:rPr>
              <a:t>a </a:t>
            </a:r>
            <a:r>
              <a:rPr lang="en-US" sz="2600" b="1" dirty="0" smtClean="0">
                <a:latin typeface="Bookman Old Style" panose="02050604050505020204" pitchFamily="18" charset="0"/>
              </a:rPr>
              <a:t>partner:</a:t>
            </a:r>
            <a:endParaRPr lang="en-US" sz="2600" dirty="0">
              <a:latin typeface="Bookman Old Style" panose="02050604050505020204" pitchFamily="18" charset="0"/>
            </a:endParaRPr>
          </a:p>
          <a:p>
            <a:r>
              <a:rPr lang="en-US" sz="2600" b="1" dirty="0" smtClean="0">
                <a:latin typeface="Bookman Old Style" panose="02050604050505020204" pitchFamily="18" charset="0"/>
              </a:rPr>
              <a:t>Parental </a:t>
            </a:r>
            <a:r>
              <a:rPr lang="en-US" sz="2600" b="1" dirty="0">
                <a:latin typeface="Bookman Old Style" panose="02050604050505020204" pitchFamily="18" charset="0"/>
              </a:rPr>
              <a:t>influences</a:t>
            </a:r>
            <a:r>
              <a:rPr lang="en-US" sz="2600" dirty="0">
                <a:latin typeface="Bookman Old Style" panose="02050604050505020204" pitchFamily="18" charset="0"/>
              </a:rPr>
              <a:t>: </a:t>
            </a:r>
            <a:r>
              <a:rPr lang="en-US" sz="2600" dirty="0" smtClean="0">
                <a:latin typeface="Bookman Old Style" panose="02050604050505020204" pitchFamily="18" charset="0"/>
              </a:rPr>
              <a:t>through </a:t>
            </a:r>
            <a:r>
              <a:rPr lang="en-US" sz="2600" dirty="0">
                <a:latin typeface="Bookman Old Style" panose="02050604050505020204" pitchFamily="18" charset="0"/>
              </a:rPr>
              <a:t>socialization and also how parents relate to each other and </a:t>
            </a:r>
            <a:r>
              <a:rPr lang="en-US" sz="2600" dirty="0" smtClean="0">
                <a:latin typeface="Bookman Old Style" panose="02050604050505020204" pitchFamily="18" charset="0"/>
              </a:rPr>
              <a:t>you.</a:t>
            </a:r>
          </a:p>
          <a:p>
            <a:r>
              <a:rPr lang="en-US" sz="2600" b="1" dirty="0" smtClean="0">
                <a:latin typeface="Bookman Old Style" panose="02050604050505020204" pitchFamily="18" charset="0"/>
              </a:rPr>
              <a:t>Comfortableness</a:t>
            </a:r>
            <a:r>
              <a:rPr lang="en-US" sz="2600" b="1" dirty="0">
                <a:latin typeface="Bookman Old Style" panose="02050604050505020204" pitchFamily="18" charset="0"/>
              </a:rPr>
              <a:t>:</a:t>
            </a:r>
            <a:r>
              <a:rPr lang="en-US" sz="2600" dirty="0">
                <a:latin typeface="Bookman Old Style" panose="02050604050505020204" pitchFamily="18" charset="0"/>
              </a:rPr>
              <a:t> see each other as supporting and </a:t>
            </a:r>
            <a:r>
              <a:rPr lang="en-US" sz="2600" dirty="0" smtClean="0">
                <a:latin typeface="Bookman Old Style" panose="02050604050505020204" pitchFamily="18" charset="0"/>
              </a:rPr>
              <a:t>non-threatening.</a:t>
            </a:r>
          </a:p>
          <a:p>
            <a:r>
              <a:rPr lang="en-US" sz="2600" b="1" dirty="0" smtClean="0">
                <a:latin typeface="Bookman Old Style" panose="02050604050505020204" pitchFamily="18" charset="0"/>
              </a:rPr>
              <a:t>Self-image</a:t>
            </a:r>
            <a:r>
              <a:rPr lang="en-US" sz="2600" dirty="0">
                <a:latin typeface="Bookman Old Style" panose="02050604050505020204" pitchFamily="18" charset="0"/>
              </a:rPr>
              <a:t>: you tend to select a partner who sees you as you see </a:t>
            </a:r>
            <a:r>
              <a:rPr lang="en-US" sz="2600" dirty="0" smtClean="0">
                <a:latin typeface="Bookman Old Style" panose="02050604050505020204" pitchFamily="18" charset="0"/>
              </a:rPr>
              <a:t>yourself.</a:t>
            </a:r>
          </a:p>
          <a:p>
            <a:r>
              <a:rPr lang="en-US" sz="2600" b="1" dirty="0" smtClean="0">
                <a:latin typeface="Bookman Old Style" panose="02050604050505020204" pitchFamily="18" charset="0"/>
              </a:rPr>
              <a:t>Response</a:t>
            </a:r>
            <a:r>
              <a:rPr lang="en-US" sz="2600" dirty="0">
                <a:latin typeface="Bookman Old Style" panose="02050604050505020204" pitchFamily="18" charset="0"/>
              </a:rPr>
              <a:t>: </a:t>
            </a:r>
            <a:r>
              <a:rPr lang="en-US" sz="2600" dirty="0" err="1">
                <a:latin typeface="Bookman Old Style" panose="02050604050505020204" pitchFamily="18" charset="0"/>
              </a:rPr>
              <a:t>favourable</a:t>
            </a:r>
            <a:r>
              <a:rPr lang="en-US" sz="2600" dirty="0">
                <a:latin typeface="Bookman Old Style" panose="02050604050505020204" pitchFamily="18" charset="0"/>
              </a:rPr>
              <a:t>? Then </a:t>
            </a:r>
            <a:r>
              <a:rPr lang="en-US" sz="2600" dirty="0" smtClean="0">
                <a:latin typeface="Bookman Old Style" panose="02050604050505020204" pitchFamily="18" charset="0"/>
              </a:rPr>
              <a:t>good.</a:t>
            </a:r>
          </a:p>
          <a:p>
            <a:r>
              <a:rPr lang="en-US" sz="2600" b="1" dirty="0" smtClean="0">
                <a:latin typeface="Bookman Old Style" panose="02050604050505020204" pitchFamily="18" charset="0"/>
              </a:rPr>
              <a:t>Psychological </a:t>
            </a:r>
            <a:r>
              <a:rPr lang="en-US" sz="2600" b="1" dirty="0">
                <a:latin typeface="Bookman Old Style" panose="02050604050505020204" pitchFamily="18" charset="0"/>
              </a:rPr>
              <a:t>homogamy</a:t>
            </a:r>
            <a:r>
              <a:rPr lang="en-US" sz="2600" dirty="0">
                <a:latin typeface="Bookman Old Style" panose="02050604050505020204" pitchFamily="18" charset="0"/>
              </a:rPr>
              <a:t>: select people with similar self-acceptance, and </a:t>
            </a:r>
            <a:r>
              <a:rPr lang="en-US" sz="2600" dirty="0" smtClean="0">
                <a:latin typeface="Bookman Old Style" panose="02050604050505020204" pitchFamily="18" charset="0"/>
              </a:rPr>
              <a:t>self-confidence.</a:t>
            </a:r>
          </a:p>
          <a:p>
            <a:r>
              <a:rPr lang="en-US" sz="2600" b="1" dirty="0" smtClean="0">
                <a:latin typeface="Bookman Old Style" panose="02050604050505020204" pitchFamily="18" charset="0"/>
              </a:rPr>
              <a:t>Ideal </a:t>
            </a:r>
            <a:r>
              <a:rPr lang="en-US" sz="2600" b="1" dirty="0">
                <a:latin typeface="Bookman Old Style" panose="02050604050505020204" pitchFamily="18" charset="0"/>
              </a:rPr>
              <a:t>Image</a:t>
            </a:r>
            <a:r>
              <a:rPr lang="en-US" sz="2600" dirty="0">
                <a:latin typeface="Bookman Old Style" panose="02050604050505020204" pitchFamily="18" charset="0"/>
              </a:rPr>
              <a:t>: derived from society and personal</a:t>
            </a:r>
          </a:p>
          <a:p>
            <a:pPr marL="0" indent="0">
              <a:buNone/>
            </a:pPr>
            <a:r>
              <a:rPr lang="en-US" dirty="0">
                <a:latin typeface="Bookman Old Style" panose="02050604050505020204" pitchFamily="18" charset="0"/>
              </a:rPr>
              <a:t> </a:t>
            </a:r>
          </a:p>
          <a:p>
            <a:endParaRPr lang="en-US" sz="800" dirty="0"/>
          </a:p>
        </p:txBody>
      </p:sp>
    </p:spTree>
    <p:extLst>
      <p:ext uri="{BB962C8B-B14F-4D97-AF65-F5344CB8AC3E}">
        <p14:creationId xmlns:p14="http://schemas.microsoft.com/office/powerpoint/2010/main" val="3053151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txBody>
          <a:bodyPr/>
          <a:lstStyle/>
          <a:p>
            <a:pPr marL="0" indent="0">
              <a:buNone/>
            </a:pPr>
            <a:r>
              <a:rPr lang="en-US" sz="1400" b="1" dirty="0">
                <a:latin typeface="Bookman Old Style" panose="02050604050505020204" pitchFamily="18" charset="0"/>
              </a:rPr>
              <a:t>Defining Success</a:t>
            </a:r>
            <a:endParaRPr lang="en-US" sz="1400" dirty="0">
              <a:latin typeface="Bookman Old Style" panose="02050604050505020204" pitchFamily="18" charset="0"/>
            </a:endParaRPr>
          </a:p>
          <a:p>
            <a:pPr marL="0" indent="0">
              <a:buNone/>
            </a:pPr>
            <a:endParaRPr lang="en-US" sz="1400" dirty="0">
              <a:latin typeface="Bookman Old Style" panose="02050604050505020204" pitchFamily="18" charset="0"/>
            </a:endParaRPr>
          </a:p>
          <a:p>
            <a:r>
              <a:rPr lang="en-US" sz="1400" dirty="0">
                <a:latin typeface="Bookman Old Style" panose="02050604050505020204" pitchFamily="18" charset="0"/>
              </a:rPr>
              <a:t>Successful married couples have these things in common:</a:t>
            </a:r>
          </a:p>
          <a:p>
            <a:pPr lvl="0"/>
            <a:r>
              <a:rPr lang="en-US" sz="1400" dirty="0">
                <a:latin typeface="Bookman Old Style" panose="02050604050505020204" pitchFamily="18" charset="0"/>
              </a:rPr>
              <a:t>Having similar </a:t>
            </a:r>
            <a:r>
              <a:rPr lang="en-US" sz="1400" dirty="0" smtClean="0">
                <a:latin typeface="Bookman Old Style" panose="02050604050505020204" pitchFamily="18" charset="0"/>
              </a:rPr>
              <a:t>values</a:t>
            </a:r>
          </a:p>
          <a:p>
            <a:pPr lvl="0"/>
            <a:r>
              <a:rPr lang="en-US" sz="1400" dirty="0" smtClean="0">
                <a:latin typeface="Bookman Old Style" panose="02050604050505020204" pitchFamily="18" charset="0"/>
              </a:rPr>
              <a:t>Enjoying </a:t>
            </a:r>
            <a:r>
              <a:rPr lang="en-US" sz="1400" dirty="0">
                <a:latin typeface="Bookman Old Style" panose="02050604050505020204" pitchFamily="18" charset="0"/>
              </a:rPr>
              <a:t>similar leisure time activities</a:t>
            </a:r>
          </a:p>
          <a:p>
            <a:pPr lvl="0"/>
            <a:r>
              <a:rPr lang="en-US" sz="1400" dirty="0">
                <a:latin typeface="Bookman Old Style" panose="02050604050505020204" pitchFamily="18" charset="0"/>
              </a:rPr>
              <a:t>Pooling incomes</a:t>
            </a:r>
          </a:p>
          <a:p>
            <a:pPr lvl="0"/>
            <a:r>
              <a:rPr lang="en-US" sz="1400" dirty="0">
                <a:latin typeface="Bookman Old Style" panose="02050604050505020204" pitchFamily="18" charset="0"/>
              </a:rPr>
              <a:t>Sharing in power and decision-making in relationship</a:t>
            </a:r>
          </a:p>
          <a:p>
            <a:pPr lvl="0"/>
            <a:r>
              <a:rPr lang="en-US" sz="1400" dirty="0">
                <a:latin typeface="Bookman Old Style" panose="02050604050505020204" pitchFamily="18" charset="0"/>
              </a:rPr>
              <a:t>Having friends in common</a:t>
            </a:r>
          </a:p>
          <a:p>
            <a:pPr lvl="0"/>
            <a:r>
              <a:rPr lang="en-US" sz="1400" dirty="0">
                <a:latin typeface="Bookman Old Style" panose="02050604050505020204" pitchFamily="18" charset="0"/>
              </a:rPr>
              <a:t>Having an active social life together</a:t>
            </a:r>
          </a:p>
          <a:p>
            <a:pPr marL="0" indent="0">
              <a:buNone/>
            </a:pPr>
            <a:endParaRPr lang="en-US" sz="1400" dirty="0">
              <a:latin typeface="Bookman Old Style" panose="02050604050505020204" pitchFamily="18" charset="0"/>
            </a:endParaRPr>
          </a:p>
          <a:p>
            <a:r>
              <a:rPr lang="en-US" sz="1400" b="1" dirty="0">
                <a:latin typeface="Bookman Old Style" panose="02050604050505020204" pitchFamily="18" charset="0"/>
              </a:rPr>
              <a:t>Read p.210-211 Research study: </a:t>
            </a:r>
            <a:endParaRPr lang="en-US" sz="1400" dirty="0">
              <a:latin typeface="Bookman Old Style" panose="02050604050505020204" pitchFamily="18" charset="0"/>
            </a:endParaRPr>
          </a:p>
          <a:p>
            <a:r>
              <a:rPr lang="en-US" sz="1400" b="1" dirty="0">
                <a:latin typeface="Bookman Old Style" panose="02050604050505020204" pitchFamily="18" charset="0"/>
              </a:rPr>
              <a:t>Why Marriages Succeed or Fail</a:t>
            </a:r>
            <a:endParaRPr lang="en-US" sz="1400" dirty="0">
              <a:latin typeface="Bookman Old Style" panose="02050604050505020204" pitchFamily="18" charset="0"/>
            </a:endParaRPr>
          </a:p>
          <a:p>
            <a:pPr marL="0" indent="0">
              <a:buNone/>
            </a:pPr>
            <a:endParaRPr lang="en-US" sz="1400" dirty="0">
              <a:latin typeface="Bookman Old Style" panose="02050604050505020204" pitchFamily="18" charset="0"/>
            </a:endParaRPr>
          </a:p>
          <a:p>
            <a:r>
              <a:rPr lang="en-US" sz="1400" b="1" dirty="0">
                <a:latin typeface="Bookman Old Style" panose="02050604050505020204" pitchFamily="18" charset="0"/>
              </a:rPr>
              <a:t>FYI Claude </a:t>
            </a:r>
            <a:r>
              <a:rPr lang="en-US" sz="1400" b="1" dirty="0" err="1">
                <a:latin typeface="Bookman Old Style" panose="02050604050505020204" pitchFamily="18" charset="0"/>
              </a:rPr>
              <a:t>Guldner’s</a:t>
            </a:r>
            <a:r>
              <a:rPr lang="en-US" sz="1400" b="1" dirty="0">
                <a:latin typeface="Bookman Old Style" panose="02050604050505020204" pitchFamily="18" charset="0"/>
              </a:rPr>
              <a:t> Six </a:t>
            </a:r>
            <a:r>
              <a:rPr lang="en-US" sz="1400" b="1" dirty="0" err="1">
                <a:latin typeface="Bookman Old Style" panose="02050604050505020204" pitchFamily="18" charset="0"/>
              </a:rPr>
              <a:t>Rs</a:t>
            </a:r>
            <a:r>
              <a:rPr lang="en-US" sz="1400" b="1" dirty="0">
                <a:latin typeface="Bookman Old Style" panose="02050604050505020204" pitchFamily="18" charset="0"/>
              </a:rPr>
              <a:t> of Marriage p.214 – 215</a:t>
            </a:r>
            <a:endParaRPr lang="en-US" sz="1400" dirty="0">
              <a:latin typeface="Bookman Old Style" panose="02050604050505020204" pitchFamily="18" charset="0"/>
            </a:endParaRPr>
          </a:p>
          <a:p>
            <a:pPr marL="0" indent="0">
              <a:buNone/>
            </a:pPr>
            <a:endParaRPr lang="en-US" sz="1400" dirty="0">
              <a:latin typeface="Bookman Old Style" panose="02050604050505020204" pitchFamily="18" charset="0"/>
            </a:endParaRPr>
          </a:p>
          <a:p>
            <a:r>
              <a:rPr lang="en-US" sz="1400" b="1" dirty="0">
                <a:latin typeface="Bookman Old Style" panose="02050604050505020204" pitchFamily="18" charset="0"/>
              </a:rPr>
              <a:t>Read p. 236 – 239 Infidelity</a:t>
            </a:r>
            <a:endParaRPr lang="en-US" sz="1400" dirty="0">
              <a:latin typeface="Bookman Old Style" panose="02050604050505020204" pitchFamily="18" charset="0"/>
            </a:endParaRPr>
          </a:p>
          <a:p>
            <a:r>
              <a:rPr lang="en-US" sz="1400" b="1" dirty="0">
                <a:latin typeface="Bookman Old Style" panose="02050604050505020204" pitchFamily="18" charset="0"/>
              </a:rPr>
              <a:t>p.240 – 241 Point of view: Protecting a Marriage</a:t>
            </a:r>
            <a:endParaRPr lang="en-US" sz="1400" dirty="0">
              <a:latin typeface="Bookman Old Style" panose="02050604050505020204" pitchFamily="18" charset="0"/>
            </a:endParaRPr>
          </a:p>
          <a:p>
            <a:pPr marL="0" indent="0">
              <a:buNone/>
            </a:pPr>
            <a:endParaRPr lang="en-US" sz="1400" dirty="0">
              <a:latin typeface="Bookman Old Style" panose="02050604050505020204" pitchFamily="18" charset="0"/>
            </a:endParaRPr>
          </a:p>
          <a:p>
            <a:pPr marL="0" indent="0">
              <a:buNone/>
            </a:pPr>
            <a:r>
              <a:rPr lang="en-US" sz="1400" b="1" dirty="0">
                <a:latin typeface="Bookman Old Style" panose="02050604050505020204" pitchFamily="18" charset="0"/>
              </a:rPr>
              <a:t>Define the following terms in your notes:</a:t>
            </a:r>
            <a:endParaRPr lang="en-US" sz="1400" dirty="0">
              <a:latin typeface="Bookman Old Style" panose="02050604050505020204" pitchFamily="18" charset="0"/>
            </a:endParaRPr>
          </a:p>
          <a:p>
            <a:r>
              <a:rPr lang="en-US" sz="1400" b="1" dirty="0">
                <a:latin typeface="Bookman Old Style" panose="02050604050505020204" pitchFamily="18" charset="0"/>
              </a:rPr>
              <a:t>Spousal Violence</a:t>
            </a:r>
            <a:endParaRPr lang="en-US" sz="1400" dirty="0">
              <a:latin typeface="Bookman Old Style" panose="02050604050505020204" pitchFamily="18" charset="0"/>
            </a:endParaRPr>
          </a:p>
          <a:p>
            <a:r>
              <a:rPr lang="en-US" sz="1400" b="1" dirty="0">
                <a:latin typeface="Bookman Old Style" panose="02050604050505020204" pitchFamily="18" charset="0"/>
              </a:rPr>
              <a:t>Domestic violence</a:t>
            </a:r>
            <a:endParaRPr lang="en-US" sz="1400" dirty="0">
              <a:latin typeface="Bookman Old Style" panose="02050604050505020204" pitchFamily="18" charset="0"/>
            </a:endParaRPr>
          </a:p>
          <a:p>
            <a:r>
              <a:rPr lang="en-US" sz="1400" b="1" dirty="0">
                <a:latin typeface="Bookman Old Style" panose="02050604050505020204" pitchFamily="18" charset="0"/>
              </a:rPr>
              <a:t>Assault</a:t>
            </a:r>
            <a:endParaRPr lang="en-US" sz="1400" dirty="0">
              <a:latin typeface="Bookman Old Style" panose="02050604050505020204" pitchFamily="18" charset="0"/>
            </a:endParaRPr>
          </a:p>
          <a:p>
            <a:r>
              <a:rPr lang="en-US" sz="1400" b="1" dirty="0">
                <a:latin typeface="Bookman Old Style" panose="02050604050505020204" pitchFamily="18" charset="0"/>
              </a:rPr>
              <a:t>Intergenerational cycle of violence</a:t>
            </a:r>
            <a:endParaRPr lang="en-US" sz="1400" dirty="0">
              <a:latin typeface="Bookman Old Style" panose="02050604050505020204" pitchFamily="18" charset="0"/>
            </a:endParaRPr>
          </a:p>
          <a:p>
            <a:r>
              <a:rPr lang="en-US" sz="1400" b="1" dirty="0">
                <a:latin typeface="Bookman Old Style" panose="02050604050505020204" pitchFamily="18" charset="0"/>
              </a:rPr>
              <a:t>Cycle of violence</a:t>
            </a:r>
            <a:endParaRPr lang="en-US" sz="1400" dirty="0">
              <a:latin typeface="Bookman Old Style" panose="02050604050505020204" pitchFamily="18" charset="0"/>
            </a:endParaRPr>
          </a:p>
          <a:p>
            <a:pPr marL="0" indent="0">
              <a:buNone/>
            </a:pPr>
            <a:r>
              <a:rPr lang="en-US" sz="1400" b="1" dirty="0" smtClean="0">
                <a:latin typeface="Bookman Old Style" panose="02050604050505020204" pitchFamily="18" charset="0"/>
              </a:rPr>
              <a:t>p.243 </a:t>
            </a:r>
            <a:r>
              <a:rPr lang="en-US" sz="1400" b="1" dirty="0">
                <a:latin typeface="Bookman Old Style" panose="02050604050505020204" pitchFamily="18" charset="0"/>
              </a:rPr>
              <a:t>Types of violence in Marital relations Chart</a:t>
            </a:r>
            <a:endParaRPr lang="en-US" sz="1400" dirty="0">
              <a:latin typeface="Bookman Old Style" panose="02050604050505020204" pitchFamily="18" charset="0"/>
            </a:endParaRPr>
          </a:p>
          <a:p>
            <a:r>
              <a:rPr lang="en-US" sz="1400" b="1" dirty="0">
                <a:latin typeface="Bookman Old Style" panose="02050604050505020204" pitchFamily="18" charset="0"/>
              </a:rPr>
              <a:t>Answer 1,2,4</a:t>
            </a:r>
            <a:endParaRPr lang="en-US" sz="1400" dirty="0">
              <a:latin typeface="Bookman Old Style" panose="02050604050505020204" pitchFamily="18" charset="0"/>
            </a:endParaRPr>
          </a:p>
          <a:p>
            <a:endParaRPr lang="en-US" dirty="0"/>
          </a:p>
        </p:txBody>
      </p:sp>
    </p:spTree>
    <p:extLst>
      <p:ext uri="{BB962C8B-B14F-4D97-AF65-F5344CB8AC3E}">
        <p14:creationId xmlns:p14="http://schemas.microsoft.com/office/powerpoint/2010/main" val="876472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000"/>
                                        <p:tgtEl>
                                          <p:spTgt spid="3">
                                            <p:txEl>
                                              <p:pRg st="7" end="7"/>
                                            </p:txEl>
                                          </p:spTgt>
                                        </p:tgtEl>
                                      </p:cBhvr>
                                    </p:animEffect>
                                    <p:anim calcmode="lin" valueType="num">
                                      <p:cBhvr>
                                        <p:cTn id="4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1000"/>
                                        <p:tgtEl>
                                          <p:spTgt spid="3">
                                            <p:txEl>
                                              <p:pRg st="8" end="8"/>
                                            </p:txEl>
                                          </p:spTgt>
                                        </p:tgtEl>
                                      </p:cBhvr>
                                    </p:animEffect>
                                    <p:anim calcmode="lin" valueType="num">
                                      <p:cBhvr>
                                        <p:cTn id="4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fade">
                                      <p:cBhvr>
                                        <p:cTn id="51" dur="1000"/>
                                        <p:tgtEl>
                                          <p:spTgt spid="3">
                                            <p:txEl>
                                              <p:pRg st="10" end="10"/>
                                            </p:txEl>
                                          </p:spTgt>
                                        </p:tgtEl>
                                      </p:cBhvr>
                                    </p:animEffect>
                                    <p:anim calcmode="lin" valueType="num">
                                      <p:cBhvr>
                                        <p:cTn id="5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fade">
                                      <p:cBhvr>
                                        <p:cTn id="56" dur="1000"/>
                                        <p:tgtEl>
                                          <p:spTgt spid="3">
                                            <p:txEl>
                                              <p:pRg st="11" end="11"/>
                                            </p:txEl>
                                          </p:spTgt>
                                        </p:tgtEl>
                                      </p:cBhvr>
                                    </p:animEffect>
                                    <p:anim calcmode="lin" valueType="num">
                                      <p:cBhvr>
                                        <p:cTn id="5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3">
                                            <p:txEl>
                                              <p:pRg st="13" end="13"/>
                                            </p:txEl>
                                          </p:spTgt>
                                        </p:tgtEl>
                                        <p:attrNameLst>
                                          <p:attrName>style.visibility</p:attrName>
                                        </p:attrNameLst>
                                      </p:cBhvr>
                                      <p:to>
                                        <p:strVal val="visible"/>
                                      </p:to>
                                    </p:set>
                                    <p:animEffect transition="in" filter="fade">
                                      <p:cBhvr>
                                        <p:cTn id="61" dur="1000"/>
                                        <p:tgtEl>
                                          <p:spTgt spid="3">
                                            <p:txEl>
                                              <p:pRg st="13" end="13"/>
                                            </p:txEl>
                                          </p:spTgt>
                                        </p:tgtEl>
                                      </p:cBhvr>
                                    </p:animEffect>
                                    <p:anim calcmode="lin" valueType="num">
                                      <p:cBhvr>
                                        <p:cTn id="62"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3" end="13"/>
                                            </p:txEl>
                                          </p:spTgt>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3">
                                            <p:txEl>
                                              <p:pRg st="15" end="15"/>
                                            </p:txEl>
                                          </p:spTgt>
                                        </p:tgtEl>
                                        <p:attrNameLst>
                                          <p:attrName>style.visibility</p:attrName>
                                        </p:attrNameLst>
                                      </p:cBhvr>
                                      <p:to>
                                        <p:strVal val="visible"/>
                                      </p:to>
                                    </p:set>
                                    <p:animEffect transition="in" filter="fade">
                                      <p:cBhvr>
                                        <p:cTn id="66" dur="1000"/>
                                        <p:tgtEl>
                                          <p:spTgt spid="3">
                                            <p:txEl>
                                              <p:pRg st="15" end="15"/>
                                            </p:txEl>
                                          </p:spTgt>
                                        </p:tgtEl>
                                      </p:cBhvr>
                                    </p:animEffect>
                                    <p:anim calcmode="lin" valueType="num">
                                      <p:cBhvr>
                                        <p:cTn id="67"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15" end="15"/>
                                            </p:txEl>
                                          </p:spTgt>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3">
                                            <p:txEl>
                                              <p:pRg st="16" end="16"/>
                                            </p:txEl>
                                          </p:spTgt>
                                        </p:tgtEl>
                                        <p:attrNameLst>
                                          <p:attrName>style.visibility</p:attrName>
                                        </p:attrNameLst>
                                      </p:cBhvr>
                                      <p:to>
                                        <p:strVal val="visible"/>
                                      </p:to>
                                    </p:set>
                                    <p:animEffect transition="in" filter="fade">
                                      <p:cBhvr>
                                        <p:cTn id="71" dur="1000"/>
                                        <p:tgtEl>
                                          <p:spTgt spid="3">
                                            <p:txEl>
                                              <p:pRg st="16" end="16"/>
                                            </p:txEl>
                                          </p:spTgt>
                                        </p:tgtEl>
                                      </p:cBhvr>
                                    </p:animEffect>
                                    <p:anim calcmode="lin" valueType="num">
                                      <p:cBhvr>
                                        <p:cTn id="72"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16" end="16"/>
                                            </p:txEl>
                                          </p:spTgt>
                                        </p:tgtEl>
                                        <p:attrNameLst>
                                          <p:attrName>ppt_y</p:attrName>
                                        </p:attrNameLst>
                                      </p:cBhvr>
                                      <p:tavLst>
                                        <p:tav tm="0">
                                          <p:val>
                                            <p:strVal val="#ppt_y+.1"/>
                                          </p:val>
                                        </p:tav>
                                        <p:tav tm="100000">
                                          <p:val>
                                            <p:strVal val="#ppt_y"/>
                                          </p:val>
                                        </p:tav>
                                      </p:tavLst>
                                    </p:anim>
                                  </p:childTnLst>
                                </p:cTn>
                              </p:par>
                              <p:par>
                                <p:cTn id="74" presetID="42" presetClass="entr" presetSubtype="0" fill="hold" nodeType="withEffect">
                                  <p:stCondLst>
                                    <p:cond delay="0"/>
                                  </p:stCondLst>
                                  <p:childTnLst>
                                    <p:set>
                                      <p:cBhvr>
                                        <p:cTn id="75" dur="1" fill="hold">
                                          <p:stCondLst>
                                            <p:cond delay="0"/>
                                          </p:stCondLst>
                                        </p:cTn>
                                        <p:tgtEl>
                                          <p:spTgt spid="3">
                                            <p:txEl>
                                              <p:pRg st="18" end="18"/>
                                            </p:txEl>
                                          </p:spTgt>
                                        </p:tgtEl>
                                        <p:attrNameLst>
                                          <p:attrName>style.visibility</p:attrName>
                                        </p:attrNameLst>
                                      </p:cBhvr>
                                      <p:to>
                                        <p:strVal val="visible"/>
                                      </p:to>
                                    </p:set>
                                    <p:animEffect transition="in" filter="fade">
                                      <p:cBhvr>
                                        <p:cTn id="76" dur="1000"/>
                                        <p:tgtEl>
                                          <p:spTgt spid="3">
                                            <p:txEl>
                                              <p:pRg st="18" end="18"/>
                                            </p:txEl>
                                          </p:spTgt>
                                        </p:tgtEl>
                                      </p:cBhvr>
                                    </p:animEffect>
                                    <p:anim calcmode="lin" valueType="num">
                                      <p:cBhvr>
                                        <p:cTn id="77" dur="1000" fill="hold"/>
                                        <p:tgtEl>
                                          <p:spTgt spid="3">
                                            <p:txEl>
                                              <p:pRg st="18" end="18"/>
                                            </p:txEl>
                                          </p:spTgt>
                                        </p:tgtEl>
                                        <p:attrNameLst>
                                          <p:attrName>ppt_x</p:attrName>
                                        </p:attrNameLst>
                                      </p:cBhvr>
                                      <p:tavLst>
                                        <p:tav tm="0">
                                          <p:val>
                                            <p:strVal val="#ppt_x"/>
                                          </p:val>
                                        </p:tav>
                                        <p:tav tm="100000">
                                          <p:val>
                                            <p:strVal val="#ppt_x"/>
                                          </p:val>
                                        </p:tav>
                                      </p:tavLst>
                                    </p:anim>
                                    <p:anim calcmode="lin" valueType="num">
                                      <p:cBhvr>
                                        <p:cTn id="78" dur="1000" fill="hold"/>
                                        <p:tgtEl>
                                          <p:spTgt spid="3">
                                            <p:txEl>
                                              <p:pRg st="18" end="18"/>
                                            </p:txEl>
                                          </p:spTgt>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3">
                                            <p:txEl>
                                              <p:pRg st="19" end="19"/>
                                            </p:txEl>
                                          </p:spTgt>
                                        </p:tgtEl>
                                        <p:attrNameLst>
                                          <p:attrName>style.visibility</p:attrName>
                                        </p:attrNameLst>
                                      </p:cBhvr>
                                      <p:to>
                                        <p:strVal val="visible"/>
                                      </p:to>
                                    </p:set>
                                    <p:animEffect transition="in" filter="fade">
                                      <p:cBhvr>
                                        <p:cTn id="81" dur="1000"/>
                                        <p:tgtEl>
                                          <p:spTgt spid="3">
                                            <p:txEl>
                                              <p:pRg st="19" end="19"/>
                                            </p:txEl>
                                          </p:spTgt>
                                        </p:tgtEl>
                                      </p:cBhvr>
                                    </p:animEffect>
                                    <p:anim calcmode="lin" valueType="num">
                                      <p:cBhvr>
                                        <p:cTn id="82" dur="1000" fill="hold"/>
                                        <p:tgtEl>
                                          <p:spTgt spid="3">
                                            <p:txEl>
                                              <p:pRg st="19" end="19"/>
                                            </p:txEl>
                                          </p:spTgt>
                                        </p:tgtEl>
                                        <p:attrNameLst>
                                          <p:attrName>ppt_x</p:attrName>
                                        </p:attrNameLst>
                                      </p:cBhvr>
                                      <p:tavLst>
                                        <p:tav tm="0">
                                          <p:val>
                                            <p:strVal val="#ppt_x"/>
                                          </p:val>
                                        </p:tav>
                                        <p:tav tm="100000">
                                          <p:val>
                                            <p:strVal val="#ppt_x"/>
                                          </p:val>
                                        </p:tav>
                                      </p:tavLst>
                                    </p:anim>
                                    <p:anim calcmode="lin" valueType="num">
                                      <p:cBhvr>
                                        <p:cTn id="83" dur="1000" fill="hold"/>
                                        <p:tgtEl>
                                          <p:spTgt spid="3">
                                            <p:txEl>
                                              <p:pRg st="19" end="19"/>
                                            </p:txEl>
                                          </p:spTgt>
                                        </p:tgtEl>
                                        <p:attrNameLst>
                                          <p:attrName>ppt_y</p:attrName>
                                        </p:attrNameLst>
                                      </p:cBhvr>
                                      <p:tavLst>
                                        <p:tav tm="0">
                                          <p:val>
                                            <p:strVal val="#ppt_y+.1"/>
                                          </p:val>
                                        </p:tav>
                                        <p:tav tm="100000">
                                          <p:val>
                                            <p:strVal val="#ppt_y"/>
                                          </p:val>
                                        </p:tav>
                                      </p:tavLst>
                                    </p:anim>
                                  </p:childTnLst>
                                </p:cTn>
                              </p:par>
                              <p:par>
                                <p:cTn id="84" presetID="42" presetClass="entr" presetSubtype="0" fill="hold" nodeType="withEffect">
                                  <p:stCondLst>
                                    <p:cond delay="0"/>
                                  </p:stCondLst>
                                  <p:childTnLst>
                                    <p:set>
                                      <p:cBhvr>
                                        <p:cTn id="85" dur="1" fill="hold">
                                          <p:stCondLst>
                                            <p:cond delay="0"/>
                                          </p:stCondLst>
                                        </p:cTn>
                                        <p:tgtEl>
                                          <p:spTgt spid="3">
                                            <p:txEl>
                                              <p:pRg st="20" end="20"/>
                                            </p:txEl>
                                          </p:spTgt>
                                        </p:tgtEl>
                                        <p:attrNameLst>
                                          <p:attrName>style.visibility</p:attrName>
                                        </p:attrNameLst>
                                      </p:cBhvr>
                                      <p:to>
                                        <p:strVal val="visible"/>
                                      </p:to>
                                    </p:set>
                                    <p:animEffect transition="in" filter="fade">
                                      <p:cBhvr>
                                        <p:cTn id="86" dur="1000"/>
                                        <p:tgtEl>
                                          <p:spTgt spid="3">
                                            <p:txEl>
                                              <p:pRg st="20" end="20"/>
                                            </p:txEl>
                                          </p:spTgt>
                                        </p:tgtEl>
                                      </p:cBhvr>
                                    </p:animEffect>
                                    <p:anim calcmode="lin" valueType="num">
                                      <p:cBhvr>
                                        <p:cTn id="87" dur="1000" fill="hold"/>
                                        <p:tgtEl>
                                          <p:spTgt spid="3">
                                            <p:txEl>
                                              <p:pRg st="20" end="20"/>
                                            </p:txEl>
                                          </p:spTgt>
                                        </p:tgtEl>
                                        <p:attrNameLst>
                                          <p:attrName>ppt_x</p:attrName>
                                        </p:attrNameLst>
                                      </p:cBhvr>
                                      <p:tavLst>
                                        <p:tav tm="0">
                                          <p:val>
                                            <p:strVal val="#ppt_x"/>
                                          </p:val>
                                        </p:tav>
                                        <p:tav tm="100000">
                                          <p:val>
                                            <p:strVal val="#ppt_x"/>
                                          </p:val>
                                        </p:tav>
                                      </p:tavLst>
                                    </p:anim>
                                    <p:anim calcmode="lin" valueType="num">
                                      <p:cBhvr>
                                        <p:cTn id="88" dur="1000" fill="hold"/>
                                        <p:tgtEl>
                                          <p:spTgt spid="3">
                                            <p:txEl>
                                              <p:pRg st="20" end="20"/>
                                            </p:txEl>
                                          </p:spTgt>
                                        </p:tgtEl>
                                        <p:attrNameLst>
                                          <p:attrName>ppt_y</p:attrName>
                                        </p:attrNameLst>
                                      </p:cBhvr>
                                      <p:tavLst>
                                        <p:tav tm="0">
                                          <p:val>
                                            <p:strVal val="#ppt_y+.1"/>
                                          </p:val>
                                        </p:tav>
                                        <p:tav tm="100000">
                                          <p:val>
                                            <p:strVal val="#ppt_y"/>
                                          </p:val>
                                        </p:tav>
                                      </p:tavLst>
                                    </p:anim>
                                  </p:childTnLst>
                                </p:cTn>
                              </p:par>
                              <p:par>
                                <p:cTn id="89" presetID="42" presetClass="entr" presetSubtype="0" fill="hold" nodeType="withEffect">
                                  <p:stCondLst>
                                    <p:cond delay="0"/>
                                  </p:stCondLst>
                                  <p:childTnLst>
                                    <p:set>
                                      <p:cBhvr>
                                        <p:cTn id="90" dur="1" fill="hold">
                                          <p:stCondLst>
                                            <p:cond delay="0"/>
                                          </p:stCondLst>
                                        </p:cTn>
                                        <p:tgtEl>
                                          <p:spTgt spid="3">
                                            <p:txEl>
                                              <p:pRg st="21" end="21"/>
                                            </p:txEl>
                                          </p:spTgt>
                                        </p:tgtEl>
                                        <p:attrNameLst>
                                          <p:attrName>style.visibility</p:attrName>
                                        </p:attrNameLst>
                                      </p:cBhvr>
                                      <p:to>
                                        <p:strVal val="visible"/>
                                      </p:to>
                                    </p:set>
                                    <p:animEffect transition="in" filter="fade">
                                      <p:cBhvr>
                                        <p:cTn id="91" dur="1000"/>
                                        <p:tgtEl>
                                          <p:spTgt spid="3">
                                            <p:txEl>
                                              <p:pRg st="21" end="21"/>
                                            </p:txEl>
                                          </p:spTgt>
                                        </p:tgtEl>
                                      </p:cBhvr>
                                    </p:animEffect>
                                    <p:anim calcmode="lin" valueType="num">
                                      <p:cBhvr>
                                        <p:cTn id="92" dur="1000" fill="hold"/>
                                        <p:tgtEl>
                                          <p:spTgt spid="3">
                                            <p:txEl>
                                              <p:pRg st="21" end="21"/>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21" end="21"/>
                                            </p:txEl>
                                          </p:spTgt>
                                        </p:tgtEl>
                                        <p:attrNameLst>
                                          <p:attrName>ppt_y</p:attrName>
                                        </p:attrNameLst>
                                      </p:cBhvr>
                                      <p:tavLst>
                                        <p:tav tm="0">
                                          <p:val>
                                            <p:strVal val="#ppt_y+.1"/>
                                          </p:val>
                                        </p:tav>
                                        <p:tav tm="100000">
                                          <p:val>
                                            <p:strVal val="#ppt_y"/>
                                          </p:val>
                                        </p:tav>
                                      </p:tavLst>
                                    </p:anim>
                                  </p:childTnLst>
                                </p:cTn>
                              </p:par>
                              <p:par>
                                <p:cTn id="94" presetID="42" presetClass="entr" presetSubtype="0" fill="hold" nodeType="withEffect">
                                  <p:stCondLst>
                                    <p:cond delay="0"/>
                                  </p:stCondLst>
                                  <p:childTnLst>
                                    <p:set>
                                      <p:cBhvr>
                                        <p:cTn id="95" dur="1" fill="hold">
                                          <p:stCondLst>
                                            <p:cond delay="0"/>
                                          </p:stCondLst>
                                        </p:cTn>
                                        <p:tgtEl>
                                          <p:spTgt spid="3">
                                            <p:txEl>
                                              <p:pRg st="22" end="22"/>
                                            </p:txEl>
                                          </p:spTgt>
                                        </p:tgtEl>
                                        <p:attrNameLst>
                                          <p:attrName>style.visibility</p:attrName>
                                        </p:attrNameLst>
                                      </p:cBhvr>
                                      <p:to>
                                        <p:strVal val="visible"/>
                                      </p:to>
                                    </p:set>
                                    <p:animEffect transition="in" filter="fade">
                                      <p:cBhvr>
                                        <p:cTn id="96" dur="1000"/>
                                        <p:tgtEl>
                                          <p:spTgt spid="3">
                                            <p:txEl>
                                              <p:pRg st="22" end="22"/>
                                            </p:txEl>
                                          </p:spTgt>
                                        </p:tgtEl>
                                      </p:cBhvr>
                                    </p:animEffect>
                                    <p:anim calcmode="lin" valueType="num">
                                      <p:cBhvr>
                                        <p:cTn id="97" dur="1000" fill="hold"/>
                                        <p:tgtEl>
                                          <p:spTgt spid="3">
                                            <p:txEl>
                                              <p:pRg st="22" end="22"/>
                                            </p:txEl>
                                          </p:spTgt>
                                        </p:tgtEl>
                                        <p:attrNameLst>
                                          <p:attrName>ppt_x</p:attrName>
                                        </p:attrNameLst>
                                      </p:cBhvr>
                                      <p:tavLst>
                                        <p:tav tm="0">
                                          <p:val>
                                            <p:strVal val="#ppt_x"/>
                                          </p:val>
                                        </p:tav>
                                        <p:tav tm="100000">
                                          <p:val>
                                            <p:strVal val="#ppt_x"/>
                                          </p:val>
                                        </p:tav>
                                      </p:tavLst>
                                    </p:anim>
                                    <p:anim calcmode="lin" valueType="num">
                                      <p:cBhvr>
                                        <p:cTn id="98" dur="1000" fill="hold"/>
                                        <p:tgtEl>
                                          <p:spTgt spid="3">
                                            <p:txEl>
                                              <p:pRg st="22" end="22"/>
                                            </p:txEl>
                                          </p:spTgt>
                                        </p:tgtEl>
                                        <p:attrNameLst>
                                          <p:attrName>ppt_y</p:attrName>
                                        </p:attrNameLst>
                                      </p:cBhvr>
                                      <p:tavLst>
                                        <p:tav tm="0">
                                          <p:val>
                                            <p:strVal val="#ppt_y+.1"/>
                                          </p:val>
                                        </p:tav>
                                        <p:tav tm="100000">
                                          <p:val>
                                            <p:strVal val="#ppt_y"/>
                                          </p:val>
                                        </p:tav>
                                      </p:tavLst>
                                    </p:anim>
                                  </p:childTnLst>
                                </p:cTn>
                              </p:par>
                              <p:par>
                                <p:cTn id="99" presetID="42" presetClass="entr" presetSubtype="0" fill="hold" nodeType="withEffect">
                                  <p:stCondLst>
                                    <p:cond delay="0"/>
                                  </p:stCondLst>
                                  <p:childTnLst>
                                    <p:set>
                                      <p:cBhvr>
                                        <p:cTn id="100" dur="1" fill="hold">
                                          <p:stCondLst>
                                            <p:cond delay="0"/>
                                          </p:stCondLst>
                                        </p:cTn>
                                        <p:tgtEl>
                                          <p:spTgt spid="3">
                                            <p:txEl>
                                              <p:pRg st="23" end="23"/>
                                            </p:txEl>
                                          </p:spTgt>
                                        </p:tgtEl>
                                        <p:attrNameLst>
                                          <p:attrName>style.visibility</p:attrName>
                                        </p:attrNameLst>
                                      </p:cBhvr>
                                      <p:to>
                                        <p:strVal val="visible"/>
                                      </p:to>
                                    </p:set>
                                    <p:animEffect transition="in" filter="fade">
                                      <p:cBhvr>
                                        <p:cTn id="101" dur="1000"/>
                                        <p:tgtEl>
                                          <p:spTgt spid="3">
                                            <p:txEl>
                                              <p:pRg st="23" end="23"/>
                                            </p:txEl>
                                          </p:spTgt>
                                        </p:tgtEl>
                                      </p:cBhvr>
                                    </p:animEffect>
                                    <p:anim calcmode="lin" valueType="num">
                                      <p:cBhvr>
                                        <p:cTn id="102" dur="1000" fill="hold"/>
                                        <p:tgtEl>
                                          <p:spTgt spid="3">
                                            <p:txEl>
                                              <p:pRg st="23" end="23"/>
                                            </p:txEl>
                                          </p:spTgt>
                                        </p:tgtEl>
                                        <p:attrNameLst>
                                          <p:attrName>ppt_x</p:attrName>
                                        </p:attrNameLst>
                                      </p:cBhvr>
                                      <p:tavLst>
                                        <p:tav tm="0">
                                          <p:val>
                                            <p:strVal val="#ppt_x"/>
                                          </p:val>
                                        </p:tav>
                                        <p:tav tm="100000">
                                          <p:val>
                                            <p:strVal val="#ppt_x"/>
                                          </p:val>
                                        </p:tav>
                                      </p:tavLst>
                                    </p:anim>
                                    <p:anim calcmode="lin" valueType="num">
                                      <p:cBhvr>
                                        <p:cTn id="103" dur="1000" fill="hold"/>
                                        <p:tgtEl>
                                          <p:spTgt spid="3">
                                            <p:txEl>
                                              <p:pRg st="23" end="23"/>
                                            </p:txEl>
                                          </p:spTgt>
                                        </p:tgtEl>
                                        <p:attrNameLst>
                                          <p:attrName>ppt_y</p:attrName>
                                        </p:attrNameLst>
                                      </p:cBhvr>
                                      <p:tavLst>
                                        <p:tav tm="0">
                                          <p:val>
                                            <p:strVal val="#ppt_y+.1"/>
                                          </p:val>
                                        </p:tav>
                                        <p:tav tm="100000">
                                          <p:val>
                                            <p:strVal val="#ppt_y"/>
                                          </p:val>
                                        </p:tav>
                                      </p:tavLst>
                                    </p:anim>
                                  </p:childTnLst>
                                </p:cTn>
                              </p:par>
                              <p:par>
                                <p:cTn id="104" presetID="42" presetClass="entr" presetSubtype="0" fill="hold" nodeType="withEffect">
                                  <p:stCondLst>
                                    <p:cond delay="0"/>
                                  </p:stCondLst>
                                  <p:childTnLst>
                                    <p:set>
                                      <p:cBhvr>
                                        <p:cTn id="105" dur="1" fill="hold">
                                          <p:stCondLst>
                                            <p:cond delay="0"/>
                                          </p:stCondLst>
                                        </p:cTn>
                                        <p:tgtEl>
                                          <p:spTgt spid="3">
                                            <p:txEl>
                                              <p:pRg st="24" end="24"/>
                                            </p:txEl>
                                          </p:spTgt>
                                        </p:tgtEl>
                                        <p:attrNameLst>
                                          <p:attrName>style.visibility</p:attrName>
                                        </p:attrNameLst>
                                      </p:cBhvr>
                                      <p:to>
                                        <p:strVal val="visible"/>
                                      </p:to>
                                    </p:set>
                                    <p:animEffect transition="in" filter="fade">
                                      <p:cBhvr>
                                        <p:cTn id="106" dur="1000"/>
                                        <p:tgtEl>
                                          <p:spTgt spid="3">
                                            <p:txEl>
                                              <p:pRg st="24" end="24"/>
                                            </p:txEl>
                                          </p:spTgt>
                                        </p:tgtEl>
                                      </p:cBhvr>
                                    </p:animEffect>
                                    <p:anim calcmode="lin" valueType="num">
                                      <p:cBhvr>
                                        <p:cTn id="107" dur="1000" fill="hold"/>
                                        <p:tgtEl>
                                          <p:spTgt spid="3">
                                            <p:txEl>
                                              <p:pRg st="24" end="24"/>
                                            </p:txEl>
                                          </p:spTgt>
                                        </p:tgtEl>
                                        <p:attrNameLst>
                                          <p:attrName>ppt_x</p:attrName>
                                        </p:attrNameLst>
                                      </p:cBhvr>
                                      <p:tavLst>
                                        <p:tav tm="0">
                                          <p:val>
                                            <p:strVal val="#ppt_x"/>
                                          </p:val>
                                        </p:tav>
                                        <p:tav tm="100000">
                                          <p:val>
                                            <p:strVal val="#ppt_x"/>
                                          </p:val>
                                        </p:tav>
                                      </p:tavLst>
                                    </p:anim>
                                    <p:anim calcmode="lin" valueType="num">
                                      <p:cBhvr>
                                        <p:cTn id="108" dur="1000" fill="hold"/>
                                        <p:tgtEl>
                                          <p:spTgt spid="3">
                                            <p:txEl>
                                              <p:pRg st="24" end="24"/>
                                            </p:txEl>
                                          </p:spTgt>
                                        </p:tgtEl>
                                        <p:attrNameLst>
                                          <p:attrName>ppt_y</p:attrName>
                                        </p:attrNameLst>
                                      </p:cBhvr>
                                      <p:tavLst>
                                        <p:tav tm="0">
                                          <p:val>
                                            <p:strVal val="#ppt_y+.1"/>
                                          </p:val>
                                        </p:tav>
                                        <p:tav tm="100000">
                                          <p:val>
                                            <p:strVal val="#ppt_y"/>
                                          </p:val>
                                        </p:tav>
                                      </p:tavLst>
                                    </p:anim>
                                  </p:childTnLst>
                                </p:cTn>
                              </p:par>
                              <p:par>
                                <p:cTn id="109" presetID="42" presetClass="entr" presetSubtype="0" fill="hold" nodeType="withEffect">
                                  <p:stCondLst>
                                    <p:cond delay="0"/>
                                  </p:stCondLst>
                                  <p:childTnLst>
                                    <p:set>
                                      <p:cBhvr>
                                        <p:cTn id="110" dur="1" fill="hold">
                                          <p:stCondLst>
                                            <p:cond delay="0"/>
                                          </p:stCondLst>
                                        </p:cTn>
                                        <p:tgtEl>
                                          <p:spTgt spid="3">
                                            <p:txEl>
                                              <p:pRg st="25" end="25"/>
                                            </p:txEl>
                                          </p:spTgt>
                                        </p:tgtEl>
                                        <p:attrNameLst>
                                          <p:attrName>style.visibility</p:attrName>
                                        </p:attrNameLst>
                                      </p:cBhvr>
                                      <p:to>
                                        <p:strVal val="visible"/>
                                      </p:to>
                                    </p:set>
                                    <p:animEffect transition="in" filter="fade">
                                      <p:cBhvr>
                                        <p:cTn id="111" dur="1000"/>
                                        <p:tgtEl>
                                          <p:spTgt spid="3">
                                            <p:txEl>
                                              <p:pRg st="25" end="25"/>
                                            </p:txEl>
                                          </p:spTgt>
                                        </p:tgtEl>
                                      </p:cBhvr>
                                    </p:animEffect>
                                    <p:anim calcmode="lin" valueType="num">
                                      <p:cBhvr>
                                        <p:cTn id="112" dur="1000" fill="hold"/>
                                        <p:tgtEl>
                                          <p:spTgt spid="3">
                                            <p:txEl>
                                              <p:pRg st="25" end="25"/>
                                            </p:txEl>
                                          </p:spTgt>
                                        </p:tgtEl>
                                        <p:attrNameLst>
                                          <p:attrName>ppt_x</p:attrName>
                                        </p:attrNameLst>
                                      </p:cBhvr>
                                      <p:tavLst>
                                        <p:tav tm="0">
                                          <p:val>
                                            <p:strVal val="#ppt_x"/>
                                          </p:val>
                                        </p:tav>
                                        <p:tav tm="100000">
                                          <p:val>
                                            <p:strVal val="#ppt_x"/>
                                          </p:val>
                                        </p:tav>
                                      </p:tavLst>
                                    </p:anim>
                                    <p:anim calcmode="lin" valueType="num">
                                      <p:cBhvr>
                                        <p:cTn id="113" dur="1000" fill="hold"/>
                                        <p:tgtEl>
                                          <p:spTgt spid="3">
                                            <p:txEl>
                                              <p:pRg st="25" end="2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Sternberg’s Love Triangle:</a:t>
            </a:r>
            <a:r>
              <a:rPr lang="en-CA" dirty="0"/>
              <a:t/>
            </a:r>
            <a:br>
              <a:rPr lang="en-CA" dirty="0"/>
            </a:br>
            <a:endParaRPr lang="en-CA" dirty="0"/>
          </a:p>
        </p:txBody>
      </p:sp>
      <p:pic>
        <p:nvPicPr>
          <p:cNvPr id="1026" name="Picture 2" descr="http://image.slidesharecdn.com/psychologyoflove-090505173640-phpapp01/95/psychology-of-love-27-728.jpg?cb=124154539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905691"/>
            <a:ext cx="7848600" cy="5886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4460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fade">
                                      <p:cBhvr>
                                        <p:cTn id="14" dur="1000"/>
                                        <p:tgtEl>
                                          <p:spTgt spid="1026"/>
                                        </p:tgtEl>
                                      </p:cBhvr>
                                    </p:animEffect>
                                    <p:anim calcmode="lin" valueType="num">
                                      <p:cBhvr>
                                        <p:cTn id="15" dur="1000" fill="hold"/>
                                        <p:tgtEl>
                                          <p:spTgt spid="1026"/>
                                        </p:tgtEl>
                                        <p:attrNameLst>
                                          <p:attrName>ppt_x</p:attrName>
                                        </p:attrNameLst>
                                      </p:cBhvr>
                                      <p:tavLst>
                                        <p:tav tm="0">
                                          <p:val>
                                            <p:strVal val="#ppt_x"/>
                                          </p:val>
                                        </p:tav>
                                        <p:tav tm="100000">
                                          <p:val>
                                            <p:strVal val="#ppt_x"/>
                                          </p:val>
                                        </p:tav>
                                      </p:tavLst>
                                    </p:anim>
                                    <p:anim calcmode="lin" valueType="num">
                                      <p:cBhvr>
                                        <p:cTn id="16"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rtlCol="0">
            <a:normAutofit fontScale="92500" lnSpcReduction="20000"/>
          </a:bodyPr>
          <a:lstStyle/>
          <a:p>
            <a:pPr marL="0" indent="0" algn="ctr" fontAlgn="auto">
              <a:spcAft>
                <a:spcPts val="0"/>
              </a:spcAft>
              <a:buFont typeface="Arial" panose="020B0604020202020204" pitchFamily="34" charset="0"/>
              <a:buNone/>
              <a:defRPr/>
            </a:pPr>
            <a:r>
              <a:rPr lang="en-US" b="1" dirty="0">
                <a:latin typeface="Baskerville Old Face" panose="02020602080505020303" pitchFamily="18" charset="0"/>
              </a:rPr>
              <a:t>The Love </a:t>
            </a:r>
            <a:r>
              <a:rPr lang="en-US" b="1" dirty="0" smtClean="0">
                <a:latin typeface="Baskerville Old Face" panose="02020602080505020303" pitchFamily="18" charset="0"/>
              </a:rPr>
              <a:t>Chronicles</a:t>
            </a:r>
            <a:r>
              <a:rPr lang="en-US" sz="2800" dirty="0" smtClean="0">
                <a:latin typeface="Baskerville Old Face" panose="02020602080505020303" pitchFamily="18" charset="0"/>
              </a:rPr>
              <a:t>: </a:t>
            </a:r>
            <a:r>
              <a:rPr lang="en-US" b="1" dirty="0" smtClean="0">
                <a:latin typeface="Baskerville Old Face" panose="02020602080505020303" pitchFamily="18" charset="0"/>
              </a:rPr>
              <a:t>Sexual </a:t>
            </a:r>
            <a:r>
              <a:rPr lang="en-US" b="1" dirty="0">
                <a:latin typeface="Baskerville Old Face" panose="02020602080505020303" pitchFamily="18" charset="0"/>
              </a:rPr>
              <a:t>Chemistry</a:t>
            </a:r>
            <a:endParaRPr lang="en-US" dirty="0">
              <a:latin typeface="Baskerville Old Face" panose="02020602080505020303" pitchFamily="18" charset="0"/>
            </a:endParaRPr>
          </a:p>
          <a:p>
            <a:pPr marL="0" indent="0" fontAlgn="auto">
              <a:spcAft>
                <a:spcPts val="0"/>
              </a:spcAft>
              <a:buFont typeface="Arial" panose="020B0604020202020204" pitchFamily="34" charset="0"/>
              <a:buNone/>
              <a:defRPr/>
            </a:pPr>
            <a:r>
              <a:rPr lang="en-US" b="1" dirty="0">
                <a:latin typeface="Baskerville Old Face" panose="02020602080505020303" pitchFamily="18" charset="0"/>
              </a:rPr>
              <a:t>Name 3 traits associated universally with female desirability</a:t>
            </a:r>
            <a:r>
              <a:rPr lang="en-US" dirty="0">
                <a:latin typeface="Baskerville Old Face" panose="02020602080505020303" pitchFamily="18" charset="0"/>
              </a:rPr>
              <a:t>.</a:t>
            </a:r>
          </a:p>
          <a:p>
            <a:pPr fontAlgn="auto">
              <a:spcAft>
                <a:spcPts val="0"/>
              </a:spcAft>
              <a:buFont typeface="Arial" panose="020B0604020202020204" pitchFamily="34" charset="0"/>
              <a:buBlip>
                <a:blip r:embed="rId2"/>
              </a:buBlip>
              <a:defRPr/>
            </a:pPr>
            <a:r>
              <a:rPr lang="en-US" dirty="0">
                <a:latin typeface="Baskerville Old Face" panose="02020602080505020303" pitchFamily="18" charset="0"/>
              </a:rPr>
              <a:t>Youth + beauty = fertility and good </a:t>
            </a:r>
            <a:r>
              <a:rPr lang="en-US" dirty="0" smtClean="0">
                <a:latin typeface="Baskerville Old Face" panose="02020602080505020303" pitchFamily="18" charset="0"/>
              </a:rPr>
              <a:t>genetics</a:t>
            </a:r>
          </a:p>
          <a:p>
            <a:pPr fontAlgn="auto">
              <a:spcAft>
                <a:spcPts val="0"/>
              </a:spcAft>
              <a:buFont typeface="Arial" panose="020B0604020202020204" pitchFamily="34" charset="0"/>
              <a:buBlip>
                <a:blip r:embed="rId2"/>
              </a:buBlip>
              <a:defRPr/>
            </a:pPr>
            <a:r>
              <a:rPr lang="en-US" dirty="0" smtClean="0">
                <a:latin typeface="Baskerville Old Face" panose="02020602080505020303" pitchFamily="18" charset="0"/>
              </a:rPr>
              <a:t>Clear </a:t>
            </a:r>
            <a:r>
              <a:rPr lang="en-US" dirty="0">
                <a:latin typeface="Baskerville Old Face" panose="02020602080505020303" pitchFamily="18" charset="0"/>
              </a:rPr>
              <a:t>skin, </a:t>
            </a:r>
            <a:r>
              <a:rPr lang="en-US" dirty="0" smtClean="0">
                <a:latin typeface="Baskerville Old Face" panose="02020602080505020303" pitchFamily="18" charset="0"/>
              </a:rPr>
              <a:t>eyes</a:t>
            </a:r>
          </a:p>
          <a:p>
            <a:pPr fontAlgn="auto">
              <a:spcAft>
                <a:spcPts val="0"/>
              </a:spcAft>
              <a:buFont typeface="Arial" panose="020B0604020202020204" pitchFamily="34" charset="0"/>
              <a:buBlip>
                <a:blip r:embed="rId2"/>
              </a:buBlip>
              <a:defRPr/>
            </a:pPr>
            <a:r>
              <a:rPr lang="en-US" dirty="0" smtClean="0">
                <a:latin typeface="Baskerville Old Face" panose="02020602080505020303" pitchFamily="18" charset="0"/>
              </a:rPr>
              <a:t>High </a:t>
            </a:r>
            <a:r>
              <a:rPr lang="en-US" dirty="0">
                <a:latin typeface="Baskerville Old Face" panose="02020602080505020303" pitchFamily="18" charset="0"/>
              </a:rPr>
              <a:t>estrogen, low testosterone = shorter jaw, full </a:t>
            </a:r>
            <a:r>
              <a:rPr lang="en-US" dirty="0" smtClean="0">
                <a:latin typeface="Baskerville Old Face" panose="02020602080505020303" pitchFamily="18" charset="0"/>
              </a:rPr>
              <a:t>lips</a:t>
            </a:r>
          </a:p>
          <a:p>
            <a:pPr fontAlgn="auto">
              <a:spcAft>
                <a:spcPts val="0"/>
              </a:spcAft>
              <a:buFont typeface="Arial" panose="020B0604020202020204" pitchFamily="34" charset="0"/>
              <a:buBlip>
                <a:blip r:embed="rId2"/>
              </a:buBlip>
              <a:defRPr/>
            </a:pPr>
            <a:r>
              <a:rPr lang="en-US" dirty="0" smtClean="0">
                <a:latin typeface="Baskerville Old Face" panose="02020602080505020303" pitchFamily="18" charset="0"/>
              </a:rPr>
              <a:t>Symmetrical face</a:t>
            </a:r>
          </a:p>
          <a:p>
            <a:pPr fontAlgn="auto">
              <a:spcAft>
                <a:spcPts val="0"/>
              </a:spcAft>
              <a:buFont typeface="Arial" panose="020B0604020202020204" pitchFamily="34" charset="0"/>
              <a:buBlip>
                <a:blip r:embed="rId2"/>
              </a:buBlip>
              <a:defRPr/>
            </a:pPr>
            <a:r>
              <a:rPr lang="en-US" dirty="0" smtClean="0">
                <a:latin typeface="Baskerville Old Face" panose="02020602080505020303" pitchFamily="18" charset="0"/>
              </a:rPr>
              <a:t>0.7 </a:t>
            </a:r>
            <a:r>
              <a:rPr lang="en-US" dirty="0">
                <a:latin typeface="Baskerville Old Face" panose="02020602080505020303" pitchFamily="18" charset="0"/>
              </a:rPr>
              <a:t>ratio </a:t>
            </a:r>
            <a:r>
              <a:rPr lang="en-US" dirty="0" smtClean="0">
                <a:latin typeface="Baskerville Old Face" panose="02020602080505020303" pitchFamily="18" charset="0"/>
              </a:rPr>
              <a:t>waist/hips</a:t>
            </a:r>
          </a:p>
          <a:p>
            <a:pPr fontAlgn="auto">
              <a:spcAft>
                <a:spcPts val="0"/>
              </a:spcAft>
              <a:buFont typeface="Arial" panose="020B0604020202020204" pitchFamily="34" charset="0"/>
              <a:buBlip>
                <a:blip r:embed="rId2"/>
              </a:buBlip>
              <a:defRPr/>
            </a:pPr>
            <a:r>
              <a:rPr lang="en-US" dirty="0" smtClean="0">
                <a:latin typeface="Baskerville Old Face" panose="02020602080505020303" pitchFamily="18" charset="0"/>
              </a:rPr>
              <a:t>According </a:t>
            </a:r>
            <a:r>
              <a:rPr lang="en-US" dirty="0">
                <a:latin typeface="Baskerville Old Face" panose="02020602080505020303" pitchFamily="18" charset="0"/>
              </a:rPr>
              <a:t>to evolutionary psychologist Dr. </a:t>
            </a:r>
            <a:r>
              <a:rPr lang="en-US" dirty="0" err="1">
                <a:latin typeface="Baskerville Old Face" panose="02020602080505020303" pitchFamily="18" charset="0"/>
              </a:rPr>
              <a:t>Devendra</a:t>
            </a:r>
            <a:r>
              <a:rPr lang="en-US" dirty="0">
                <a:latin typeface="Baskerville Old Face" panose="02020602080505020303" pitchFamily="18" charset="0"/>
              </a:rPr>
              <a:t> Singh at the University of Texas, the ideal female ratio is 0.7 (</a:t>
            </a:r>
            <a:r>
              <a:rPr lang="en-US" dirty="0" err="1">
                <a:latin typeface="Baskerville Old Face" panose="02020602080505020303" pitchFamily="18" charset="0"/>
              </a:rPr>
              <a:t>ie</a:t>
            </a:r>
            <a:r>
              <a:rPr lang="en-US" dirty="0">
                <a:latin typeface="Baskerville Old Face" panose="02020602080505020303" pitchFamily="18" charset="0"/>
              </a:rPr>
              <a:t>, the waist is 70 per cent of the hip measurement). </a:t>
            </a:r>
            <a:r>
              <a:rPr lang="en-US" b="1" dirty="0">
                <a:latin typeface="Baskerville Old Face" panose="02020602080505020303" pitchFamily="18" charset="0"/>
              </a:rPr>
              <a:t>Waist-to-Hip Ratio</a:t>
            </a:r>
            <a:r>
              <a:rPr lang="en-US" dirty="0">
                <a:latin typeface="Baskerville Old Face" panose="02020602080505020303" pitchFamily="18" charset="0"/>
              </a:rPr>
              <a:t> or </a:t>
            </a:r>
            <a:r>
              <a:rPr lang="en-US" b="1" dirty="0">
                <a:latin typeface="Baskerville Old Face" panose="02020602080505020303" pitchFamily="18" charset="0"/>
              </a:rPr>
              <a:t>Waist-Hip Ratio</a:t>
            </a:r>
            <a:r>
              <a:rPr lang="en-US" dirty="0">
                <a:latin typeface="Baskerville Old Face" panose="02020602080505020303" pitchFamily="18" charset="0"/>
              </a:rPr>
              <a:t> (</a:t>
            </a:r>
            <a:r>
              <a:rPr lang="en-US" b="1" dirty="0">
                <a:latin typeface="Baskerville Old Face" panose="02020602080505020303" pitchFamily="18" charset="0"/>
              </a:rPr>
              <a:t>WHR</a:t>
            </a:r>
            <a:r>
              <a:rPr lang="en-US" dirty="0">
                <a:latin typeface="Baskerville Old Face" panose="02020602080505020303" pitchFamily="18" charset="0"/>
              </a:rPr>
              <a:t>) is the ratio of the circumference of the </a:t>
            </a:r>
            <a:r>
              <a:rPr lang="en-US" u="sng" dirty="0" smtClean="0">
                <a:latin typeface="Baskerville Old Face" panose="02020602080505020303" pitchFamily="18" charset="0"/>
              </a:rPr>
              <a:t>waist</a:t>
            </a:r>
            <a:r>
              <a:rPr lang="en-US" dirty="0" smtClean="0">
                <a:latin typeface="Baskerville Old Face" panose="02020602080505020303" pitchFamily="18" charset="0"/>
              </a:rPr>
              <a:t> to </a:t>
            </a:r>
            <a:r>
              <a:rPr lang="en-US" dirty="0">
                <a:latin typeface="Baskerville Old Face" panose="02020602080505020303" pitchFamily="18" charset="0"/>
              </a:rPr>
              <a:t>that of the </a:t>
            </a:r>
            <a:r>
              <a:rPr lang="en-US" u="sng" dirty="0">
                <a:latin typeface="Baskerville Old Face" panose="02020602080505020303" pitchFamily="18" charset="0"/>
              </a:rPr>
              <a:t>hips</a:t>
            </a:r>
            <a:r>
              <a:rPr lang="en-US" dirty="0" smtClean="0">
                <a:latin typeface="Baskerville Old Face" panose="02020602080505020303" pitchFamily="18" charset="0"/>
              </a:rPr>
              <a:t>.</a:t>
            </a:r>
            <a:endParaRPr lang="en-US" dirty="0">
              <a:latin typeface="Baskerville Old Face" panose="020206020805050203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lvl="0"/>
            <a:r>
              <a:rPr lang="en-CA" dirty="0">
                <a:latin typeface="Baskerville Old Face" panose="02020602080505020303" pitchFamily="18" charset="0"/>
              </a:rPr>
              <a:t>Passion develops first, then intimacy, then commitment</a:t>
            </a:r>
          </a:p>
          <a:p>
            <a:pPr lvl="0"/>
            <a:r>
              <a:rPr lang="en-CA" dirty="0">
                <a:latin typeface="Baskerville Old Face" panose="02020602080505020303" pitchFamily="18" charset="0"/>
              </a:rPr>
              <a:t>The sides can vary to depict differences among relationships and how a relationship varies over time.</a:t>
            </a:r>
          </a:p>
          <a:p>
            <a:pPr lvl="0"/>
            <a:r>
              <a:rPr lang="en-CA" dirty="0">
                <a:latin typeface="Baskerville Old Face" panose="02020602080505020303" pitchFamily="18" charset="0"/>
              </a:rPr>
              <a:t>Article</a:t>
            </a:r>
          </a:p>
          <a:p>
            <a:endParaRPr lang="en-CA" dirty="0"/>
          </a:p>
        </p:txBody>
      </p:sp>
    </p:spTree>
    <p:extLst>
      <p:ext uri="{BB962C8B-B14F-4D97-AF65-F5344CB8AC3E}">
        <p14:creationId xmlns:p14="http://schemas.microsoft.com/office/powerpoint/2010/main" val="225235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latin typeface="Baskerville Old Face" panose="02020602080505020303" pitchFamily="18" charset="0"/>
              </a:rPr>
              <a:t>Biology of Love</a:t>
            </a:r>
            <a:r>
              <a:rPr lang="en-CA" dirty="0"/>
              <a:t/>
            </a:r>
            <a:br>
              <a:rPr lang="en-CA" dirty="0"/>
            </a:br>
            <a:endParaRPr lang="en-CA" dirty="0"/>
          </a:p>
        </p:txBody>
      </p:sp>
      <p:sp>
        <p:nvSpPr>
          <p:cNvPr id="3" name="Content Placeholder 2"/>
          <p:cNvSpPr>
            <a:spLocks noGrp="1"/>
          </p:cNvSpPr>
          <p:nvPr>
            <p:ph idx="1"/>
          </p:nvPr>
        </p:nvSpPr>
        <p:spPr>
          <a:xfrm>
            <a:off x="457200" y="838200"/>
            <a:ext cx="8229600" cy="4906963"/>
          </a:xfrm>
        </p:spPr>
        <p:txBody>
          <a:bodyPr/>
          <a:lstStyle/>
          <a:p>
            <a:r>
              <a:rPr lang="en-CA" dirty="0" smtClean="0">
                <a:latin typeface="Baskerville Old Face" panose="02020602080505020303" pitchFamily="18" charset="0"/>
              </a:rPr>
              <a:t>Stage </a:t>
            </a:r>
            <a:r>
              <a:rPr lang="en-CA" dirty="0">
                <a:latin typeface="Baskerville Old Face" panose="02020602080505020303" pitchFamily="18" charset="0"/>
              </a:rPr>
              <a:t>1: </a:t>
            </a:r>
            <a:r>
              <a:rPr lang="en-CA" dirty="0" err="1">
                <a:latin typeface="Baskerville Old Face" panose="02020602080505020303" pitchFamily="18" charset="0"/>
              </a:rPr>
              <a:t>Limerance</a:t>
            </a:r>
            <a:endParaRPr lang="en-CA" dirty="0">
              <a:latin typeface="Baskerville Old Face" panose="02020602080505020303" pitchFamily="18" charset="0"/>
            </a:endParaRPr>
          </a:p>
          <a:p>
            <a:pPr lvl="0"/>
            <a:r>
              <a:rPr lang="en-CA" dirty="0">
                <a:latin typeface="Baskerville Old Face" panose="02020602080505020303" pitchFamily="18" charset="0"/>
              </a:rPr>
              <a:t>High levels of amphetamines (</a:t>
            </a:r>
            <a:r>
              <a:rPr lang="en-CA" dirty="0" err="1">
                <a:latin typeface="Baskerville Old Face" panose="02020602080505020303" pitchFamily="18" charset="0"/>
              </a:rPr>
              <a:t>phenylethylamine</a:t>
            </a:r>
            <a:r>
              <a:rPr lang="en-CA" dirty="0">
                <a:latin typeface="Baskerville Old Face" panose="02020602080505020303" pitchFamily="18" charset="0"/>
              </a:rPr>
              <a:t> or PEA) are released by hypothalamus</a:t>
            </a:r>
          </a:p>
          <a:p>
            <a:pPr lvl="0"/>
            <a:r>
              <a:rPr lang="en-CA" dirty="0">
                <a:latin typeface="Baskerville Old Face" panose="02020602080505020303" pitchFamily="18" charset="0"/>
              </a:rPr>
              <a:t>It is the same chemical reaction as fear, the only difference is that you are focussed on the loved one.</a:t>
            </a:r>
          </a:p>
          <a:p>
            <a:r>
              <a:rPr lang="en-CA" dirty="0">
                <a:latin typeface="Baskerville Old Face" panose="02020602080505020303" pitchFamily="18" charset="0"/>
              </a:rPr>
              <a:t>Stage 2:</a:t>
            </a:r>
          </a:p>
          <a:p>
            <a:pPr lvl="0"/>
            <a:r>
              <a:rPr lang="en-CA" dirty="0">
                <a:latin typeface="Baskerville Old Face" panose="02020602080505020303" pitchFamily="18" charset="0"/>
              </a:rPr>
              <a:t>Amphetamine levels drop and are replaced by oxytocin which induces a feeling of calm satisfaction. Less exhausting than </a:t>
            </a:r>
            <a:r>
              <a:rPr lang="en-CA" dirty="0" err="1">
                <a:latin typeface="Baskerville Old Face" panose="02020602080505020303" pitchFamily="18" charset="0"/>
              </a:rPr>
              <a:t>limerance</a:t>
            </a:r>
            <a:r>
              <a:rPr lang="en-CA" dirty="0">
                <a:latin typeface="Baskerville Old Face" panose="02020602080505020303" pitchFamily="18" charset="0"/>
              </a:rPr>
              <a:t>.</a:t>
            </a:r>
          </a:p>
          <a:p>
            <a:endParaRPr lang="en-CA" dirty="0"/>
          </a:p>
        </p:txBody>
      </p:sp>
    </p:spTree>
    <p:extLst>
      <p:ext uri="{BB962C8B-B14F-4D97-AF65-F5344CB8AC3E}">
        <p14:creationId xmlns:p14="http://schemas.microsoft.com/office/powerpoint/2010/main" val="3997841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lstStyle/>
          <a:p>
            <a:pPr marL="0" indent="0">
              <a:buNone/>
            </a:pPr>
            <a:r>
              <a:rPr lang="en-CA" dirty="0">
                <a:latin typeface="Baskerville Old Face" panose="02020602080505020303" pitchFamily="18" charset="0"/>
              </a:rPr>
              <a:t>Courtship:</a:t>
            </a:r>
            <a:endParaRPr lang="en-CA" sz="2800" dirty="0">
              <a:latin typeface="Baskerville Old Face" panose="02020602080505020303" pitchFamily="18" charset="0"/>
            </a:endParaRPr>
          </a:p>
          <a:p>
            <a:pPr lvl="0"/>
            <a:r>
              <a:rPr lang="en-CA" dirty="0">
                <a:latin typeface="Baskerville Old Face" panose="02020602080505020303" pitchFamily="18" charset="0"/>
              </a:rPr>
              <a:t>In all societies men display resources and women display health and nurturing abilities</a:t>
            </a:r>
            <a:endParaRPr lang="en-CA" sz="2800" dirty="0">
              <a:latin typeface="Baskerville Old Face" panose="02020602080505020303" pitchFamily="18" charset="0"/>
            </a:endParaRPr>
          </a:p>
          <a:p>
            <a:pPr lvl="0"/>
            <a:r>
              <a:rPr lang="en-CA" dirty="0">
                <a:latin typeface="Baskerville Old Face" panose="02020602080505020303" pitchFamily="18" charset="0"/>
              </a:rPr>
              <a:t>Early Canada: middle class young men would call on a woman and her mother would make inquiries as to his resources.</a:t>
            </a:r>
            <a:endParaRPr lang="en-CA" sz="2800" dirty="0">
              <a:latin typeface="Baskerville Old Face" panose="02020602080505020303" pitchFamily="18" charset="0"/>
            </a:endParaRPr>
          </a:p>
          <a:p>
            <a:pPr lvl="0"/>
            <a:r>
              <a:rPr lang="en-CA" dirty="0">
                <a:latin typeface="Baskerville Old Face" panose="02020602080505020303" pitchFamily="18" charset="0"/>
              </a:rPr>
              <a:t>The men were expected to compete until she selects one, then they would meet unchaperoned.</a:t>
            </a:r>
            <a:endParaRPr lang="en-CA" sz="2800" dirty="0">
              <a:latin typeface="Baskerville Old Face" panose="02020602080505020303" pitchFamily="18" charset="0"/>
            </a:endParaRPr>
          </a:p>
          <a:p>
            <a:pPr lvl="0"/>
            <a:r>
              <a:rPr lang="en-CA" b="1" dirty="0">
                <a:latin typeface="Baskerville Old Face" panose="02020602080505020303" pitchFamily="18" charset="0"/>
              </a:rPr>
              <a:t>Bundling</a:t>
            </a:r>
            <a:r>
              <a:rPr lang="en-CA" dirty="0">
                <a:latin typeface="Baskerville Old Face" panose="02020602080505020303" pitchFamily="18" charset="0"/>
              </a:rPr>
              <a:t> in New England: allows couple to have a private conversation without getting cold</a:t>
            </a:r>
            <a:endParaRPr lang="en-CA" sz="2800" dirty="0">
              <a:latin typeface="Baskerville Old Face" panose="02020602080505020303" pitchFamily="18" charset="0"/>
            </a:endParaRPr>
          </a:p>
          <a:p>
            <a:pPr lvl="1"/>
            <a:r>
              <a:rPr lang="en-CA" dirty="0">
                <a:latin typeface="Baskerville Old Face" panose="02020602080505020303" pitchFamily="18" charset="0"/>
              </a:rPr>
              <a:t>In 1700s, 1/3 of brides were pregnant on wedding </a:t>
            </a:r>
            <a:r>
              <a:rPr lang="en-CA" dirty="0"/>
              <a:t>day</a:t>
            </a:r>
            <a:endParaRPr lang="en-CA" sz="2400" dirty="0"/>
          </a:p>
          <a:p>
            <a:endParaRPr lang="en-CA" dirty="0"/>
          </a:p>
        </p:txBody>
      </p:sp>
    </p:spTree>
    <p:extLst>
      <p:ext uri="{BB962C8B-B14F-4D97-AF65-F5344CB8AC3E}">
        <p14:creationId xmlns:p14="http://schemas.microsoft.com/office/powerpoint/2010/main" val="3738764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images.slideplayer.com/5/1587975/slides/slide_25.jpg"/>
          <p:cNvPicPr/>
          <p:nvPr/>
        </p:nvPicPr>
        <p:blipFill>
          <a:blip r:embed="rId2">
            <a:extLst>
              <a:ext uri="{28A0092B-C50C-407E-A947-70E740481C1C}">
                <a14:useLocalDpi xmlns:a14="http://schemas.microsoft.com/office/drawing/2010/main" val="0"/>
              </a:ext>
            </a:extLst>
          </a:blip>
          <a:srcRect/>
          <a:stretch>
            <a:fillRect/>
          </a:stretch>
        </p:blipFill>
        <p:spPr bwMode="auto">
          <a:xfrm>
            <a:off x="457200" y="0"/>
            <a:ext cx="8229600" cy="6858000"/>
          </a:xfrm>
          <a:prstGeom prst="rect">
            <a:avLst/>
          </a:prstGeom>
          <a:noFill/>
          <a:ln>
            <a:noFill/>
          </a:ln>
        </p:spPr>
      </p:pic>
    </p:spTree>
    <p:extLst>
      <p:ext uri="{BB962C8B-B14F-4D97-AF65-F5344CB8AC3E}">
        <p14:creationId xmlns:p14="http://schemas.microsoft.com/office/powerpoint/2010/main" val="122118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6629400"/>
          </a:xfrm>
        </p:spPr>
        <p:txBody>
          <a:bodyPr/>
          <a:lstStyle/>
          <a:p>
            <a:pPr marL="0" indent="0">
              <a:buNone/>
            </a:pPr>
            <a:r>
              <a:rPr lang="en-US" sz="2400" b="1" dirty="0">
                <a:latin typeface="Baskerville Old Face" panose="02020602080505020303" pitchFamily="18" charset="0"/>
              </a:rPr>
              <a:t>3 main types of abuse</a:t>
            </a:r>
            <a:r>
              <a:rPr lang="en-US" sz="2400" b="1" dirty="0" smtClean="0">
                <a:latin typeface="Baskerville Old Face" panose="02020602080505020303" pitchFamily="18" charset="0"/>
              </a:rPr>
              <a:t>:</a:t>
            </a:r>
            <a:endParaRPr lang="en-CA" sz="1600" dirty="0">
              <a:latin typeface="Baskerville Old Face" panose="02020602080505020303" pitchFamily="18" charset="0"/>
            </a:endParaRPr>
          </a:p>
          <a:p>
            <a:pPr marL="0" lvl="0" indent="0">
              <a:buNone/>
            </a:pPr>
            <a:r>
              <a:rPr lang="en-US" sz="1600" b="1" dirty="0">
                <a:latin typeface="Baskerville Old Face" panose="02020602080505020303" pitchFamily="18" charset="0"/>
              </a:rPr>
              <a:t>Physical</a:t>
            </a:r>
            <a:r>
              <a:rPr lang="en-US" sz="1600" dirty="0">
                <a:latin typeface="Baskerville Old Face" panose="02020602080505020303" pitchFamily="18" charset="0"/>
              </a:rPr>
              <a:t>:</a:t>
            </a:r>
            <a:endParaRPr lang="en-CA" sz="1600" dirty="0">
              <a:latin typeface="Baskerville Old Face" panose="02020602080505020303" pitchFamily="18" charset="0"/>
            </a:endParaRPr>
          </a:p>
          <a:p>
            <a:pPr lvl="1"/>
            <a:r>
              <a:rPr lang="en-US" sz="1600" dirty="0">
                <a:latin typeface="Baskerville Old Face" panose="02020602080505020303" pitchFamily="18" charset="0"/>
              </a:rPr>
              <a:t>easiest to recognize; bruising/cuts/death.</a:t>
            </a:r>
            <a:endParaRPr lang="en-CA" sz="1600" dirty="0">
              <a:latin typeface="Baskerville Old Face" panose="02020602080505020303" pitchFamily="18" charset="0"/>
            </a:endParaRPr>
          </a:p>
          <a:p>
            <a:pPr lvl="1"/>
            <a:r>
              <a:rPr lang="en-US" sz="1600" dirty="0">
                <a:latin typeface="Baskerville Old Face" panose="02020602080505020303" pitchFamily="18" charset="0"/>
              </a:rPr>
              <a:t>1/8 relationships involves violence</a:t>
            </a:r>
            <a:endParaRPr lang="en-CA" sz="1600" dirty="0">
              <a:latin typeface="Baskerville Old Face" panose="02020602080505020303" pitchFamily="18" charset="0"/>
            </a:endParaRPr>
          </a:p>
          <a:p>
            <a:pPr lvl="1"/>
            <a:r>
              <a:rPr lang="en-US" sz="1600" dirty="0">
                <a:latin typeface="Baskerville Old Face" panose="02020602080505020303" pitchFamily="18" charset="0"/>
              </a:rPr>
              <a:t>50% of battered wives report that they were beaten by husband before marriage.</a:t>
            </a:r>
            <a:endParaRPr lang="en-CA" sz="1600" dirty="0">
              <a:latin typeface="Baskerville Old Face" panose="02020602080505020303" pitchFamily="18" charset="0"/>
            </a:endParaRPr>
          </a:p>
          <a:p>
            <a:r>
              <a:rPr lang="en-US" sz="1600" b="1" dirty="0">
                <a:latin typeface="Baskerville Old Face" panose="02020602080505020303" pitchFamily="18" charset="0"/>
              </a:rPr>
              <a:t>Factors</a:t>
            </a:r>
            <a:r>
              <a:rPr lang="en-US" sz="1600" dirty="0">
                <a:latin typeface="Baskerville Old Face" panose="02020602080505020303" pitchFamily="18" charset="0"/>
              </a:rPr>
              <a:t>: men learn violent </a:t>
            </a:r>
            <a:r>
              <a:rPr lang="en-US" sz="1600" dirty="0" err="1">
                <a:latin typeface="Baskerville Old Face" panose="02020602080505020303" pitchFamily="18" charset="0"/>
              </a:rPr>
              <a:t>behaviour</a:t>
            </a:r>
            <a:r>
              <a:rPr lang="en-US" sz="1600" dirty="0">
                <a:latin typeface="Baskerville Old Face" panose="02020602080505020303" pitchFamily="18" charset="0"/>
              </a:rPr>
              <a:t>, violence is condoned, all about </a:t>
            </a:r>
            <a:r>
              <a:rPr lang="en-US" sz="1600" dirty="0" smtClean="0">
                <a:latin typeface="Baskerville Old Face" panose="02020602080505020303" pitchFamily="18" charset="0"/>
              </a:rPr>
              <a:t>control</a:t>
            </a:r>
          </a:p>
          <a:p>
            <a:pPr marL="0" indent="0">
              <a:buNone/>
            </a:pPr>
            <a:endParaRPr lang="en-CA" sz="1600" dirty="0">
              <a:latin typeface="Baskerville Old Face" panose="02020602080505020303" pitchFamily="18" charset="0"/>
            </a:endParaRPr>
          </a:p>
          <a:p>
            <a:pPr marL="0" lvl="0" indent="0">
              <a:buNone/>
            </a:pPr>
            <a:r>
              <a:rPr lang="en-US" sz="1600" b="1" dirty="0">
                <a:latin typeface="Baskerville Old Face" panose="02020602080505020303" pitchFamily="18" charset="0"/>
              </a:rPr>
              <a:t>Emotional abuse:</a:t>
            </a:r>
            <a:endParaRPr lang="en-CA" sz="1600" dirty="0">
              <a:latin typeface="Baskerville Old Face" panose="02020602080505020303" pitchFamily="18" charset="0"/>
            </a:endParaRPr>
          </a:p>
          <a:p>
            <a:pPr lvl="1"/>
            <a:r>
              <a:rPr lang="en-US" sz="1600" dirty="0">
                <a:latin typeface="Baskerville Old Face" panose="02020602080505020303" pitchFamily="18" charset="0"/>
              </a:rPr>
              <a:t>Can take many forms</a:t>
            </a:r>
            <a:endParaRPr lang="en-CA" sz="1600" dirty="0">
              <a:latin typeface="Baskerville Old Face" panose="02020602080505020303" pitchFamily="18" charset="0"/>
            </a:endParaRPr>
          </a:p>
          <a:p>
            <a:pPr lvl="1"/>
            <a:r>
              <a:rPr lang="en-US" sz="1600" dirty="0">
                <a:latin typeface="Baskerville Old Face" panose="02020602080505020303" pitchFamily="18" charset="0"/>
              </a:rPr>
              <a:t>Two targets: self-esteem, </a:t>
            </a:r>
            <a:r>
              <a:rPr lang="en-US" sz="1600" dirty="0" smtClean="0">
                <a:latin typeface="Baskerville Old Face" panose="02020602080505020303" pitchFamily="18" charset="0"/>
              </a:rPr>
              <a:t>independence</a:t>
            </a:r>
          </a:p>
          <a:p>
            <a:pPr marL="457200" lvl="1" indent="0">
              <a:buNone/>
            </a:pPr>
            <a:endParaRPr lang="en-CA" sz="1600" dirty="0">
              <a:latin typeface="Baskerville Old Face" panose="02020602080505020303" pitchFamily="18" charset="0"/>
            </a:endParaRPr>
          </a:p>
          <a:p>
            <a:pPr marL="0" indent="0">
              <a:buNone/>
            </a:pPr>
            <a:r>
              <a:rPr lang="en-US" sz="1600" b="1" dirty="0" smtClean="0">
                <a:latin typeface="Baskerville Old Face" panose="02020602080505020303" pitchFamily="18" charset="0"/>
              </a:rPr>
              <a:t>Sexual </a:t>
            </a:r>
            <a:r>
              <a:rPr lang="en-US" sz="1600" b="1" dirty="0">
                <a:latin typeface="Baskerville Old Face" panose="02020602080505020303" pitchFamily="18" charset="0"/>
              </a:rPr>
              <a:t>abuse</a:t>
            </a:r>
            <a:r>
              <a:rPr lang="en-US" sz="1600" dirty="0">
                <a:latin typeface="Baskerville Old Face" panose="02020602080505020303" pitchFamily="18" charset="0"/>
              </a:rPr>
              <a:t>:</a:t>
            </a:r>
            <a:endParaRPr lang="en-CA" sz="1600" dirty="0">
              <a:latin typeface="Baskerville Old Face" panose="02020602080505020303" pitchFamily="18" charset="0"/>
            </a:endParaRPr>
          </a:p>
          <a:p>
            <a:pPr lvl="1"/>
            <a:r>
              <a:rPr lang="en-US" sz="1600" dirty="0">
                <a:latin typeface="Baskerville Old Face" panose="02020602080505020303" pitchFamily="18" charset="0"/>
              </a:rPr>
              <a:t>Considered a crime in Canada</a:t>
            </a:r>
            <a:endParaRPr lang="en-CA" sz="1600" dirty="0">
              <a:latin typeface="Baskerville Old Face" panose="02020602080505020303" pitchFamily="18" charset="0"/>
            </a:endParaRPr>
          </a:p>
          <a:p>
            <a:pPr lvl="1"/>
            <a:r>
              <a:rPr lang="en-US" sz="1600" dirty="0">
                <a:latin typeface="Baskerville Old Face" panose="02020602080505020303" pitchFamily="18" charset="0"/>
              </a:rPr>
              <a:t>Rape is now called sexual assault</a:t>
            </a:r>
            <a:endParaRPr lang="en-CA" sz="1600" dirty="0">
              <a:latin typeface="Baskerville Old Face" panose="02020602080505020303" pitchFamily="18" charset="0"/>
            </a:endParaRPr>
          </a:p>
          <a:p>
            <a:pPr lvl="1"/>
            <a:r>
              <a:rPr lang="en-US" sz="1600" b="1" dirty="0">
                <a:latin typeface="Baskerville Old Face" panose="02020602080505020303" pitchFamily="18" charset="0"/>
              </a:rPr>
              <a:t>Old rape law</a:t>
            </a:r>
            <a:r>
              <a:rPr lang="en-US" sz="1600" dirty="0">
                <a:latin typeface="Baskerville Old Face" panose="02020602080505020303" pitchFamily="18" charset="0"/>
              </a:rPr>
              <a:t>:  a man will be charged with rape when he has sexual intercourse with a woman who is not his wife.</a:t>
            </a:r>
            <a:endParaRPr lang="en-CA" sz="1600" dirty="0">
              <a:latin typeface="Baskerville Old Face" panose="02020602080505020303" pitchFamily="18" charset="0"/>
            </a:endParaRPr>
          </a:p>
          <a:p>
            <a:pPr lvl="1"/>
            <a:r>
              <a:rPr lang="en-US" sz="1600" dirty="0">
                <a:latin typeface="Baskerville Old Face" panose="02020602080505020303" pitchFamily="18" charset="0"/>
              </a:rPr>
              <a:t>Problems: women could not refuse husband sex</a:t>
            </a:r>
            <a:endParaRPr lang="en-CA" sz="1600" dirty="0">
              <a:latin typeface="Baskerville Old Face" panose="02020602080505020303" pitchFamily="18" charset="0"/>
            </a:endParaRPr>
          </a:p>
          <a:p>
            <a:pPr lvl="1"/>
            <a:r>
              <a:rPr lang="en-US" sz="1600" dirty="0">
                <a:latin typeface="Baskerville Old Face" panose="02020602080505020303" pitchFamily="18" charset="0"/>
              </a:rPr>
              <a:t>Had to be full penetration to count</a:t>
            </a:r>
            <a:endParaRPr lang="en-CA" sz="1600" dirty="0">
              <a:latin typeface="Baskerville Old Face" panose="02020602080505020303" pitchFamily="18" charset="0"/>
            </a:endParaRPr>
          </a:p>
          <a:p>
            <a:pPr lvl="1"/>
            <a:r>
              <a:rPr lang="en-US" sz="1600" dirty="0">
                <a:latin typeface="Baskerville Old Face" panose="02020602080505020303" pitchFamily="18" charset="0"/>
              </a:rPr>
              <a:t>Maximum punishment was life.</a:t>
            </a:r>
            <a:endParaRPr lang="en-CA" sz="1600" dirty="0">
              <a:latin typeface="Baskerville Old Face" panose="02020602080505020303" pitchFamily="18" charset="0"/>
            </a:endParaRPr>
          </a:p>
          <a:p>
            <a:pPr lvl="1"/>
            <a:r>
              <a:rPr lang="en-US" sz="1600" dirty="0">
                <a:latin typeface="Baskerville Old Face" panose="02020602080505020303" pitchFamily="18" charset="0"/>
              </a:rPr>
              <a:t>Low conviction rate because juries didn’t want to give life in prison, came down to his word against hers.</a:t>
            </a:r>
            <a:endParaRPr lang="en-CA" sz="1600" dirty="0">
              <a:latin typeface="Baskerville Old Face" panose="02020602080505020303" pitchFamily="18" charset="0"/>
            </a:endParaRPr>
          </a:p>
          <a:p>
            <a:pPr lvl="1"/>
            <a:r>
              <a:rPr lang="en-US" sz="1600" dirty="0">
                <a:latin typeface="Baskerville Old Face" panose="02020602080505020303" pitchFamily="18" charset="0"/>
              </a:rPr>
              <a:t>Past sexual history of women could be brought up.</a:t>
            </a:r>
            <a:endParaRPr lang="en-CA" sz="1600" dirty="0">
              <a:latin typeface="Baskerville Old Face" panose="02020602080505020303" pitchFamily="18" charset="0"/>
            </a:endParaRPr>
          </a:p>
          <a:p>
            <a:endParaRPr lang="en-CA" sz="1600" dirty="0">
              <a:latin typeface="Baskerville Old Face" panose="02020602080505020303" pitchFamily="18" charset="0"/>
            </a:endParaRPr>
          </a:p>
        </p:txBody>
      </p:sp>
    </p:spTree>
    <p:extLst>
      <p:ext uri="{BB962C8B-B14F-4D97-AF65-F5344CB8AC3E}">
        <p14:creationId xmlns:p14="http://schemas.microsoft.com/office/powerpoint/2010/main" val="62108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000"/>
                                        <p:tgtEl>
                                          <p:spTgt spid="3">
                                            <p:txEl>
                                              <p:pRg st="7" end="7"/>
                                            </p:txEl>
                                          </p:spTgt>
                                        </p:tgtEl>
                                      </p:cBhvr>
                                    </p:animEffect>
                                    <p:anim calcmode="lin" valueType="num">
                                      <p:cBhvr>
                                        <p:cTn id="4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1000"/>
                                        <p:tgtEl>
                                          <p:spTgt spid="3">
                                            <p:txEl>
                                              <p:pRg st="8" end="8"/>
                                            </p:txEl>
                                          </p:spTgt>
                                        </p:tgtEl>
                                      </p:cBhvr>
                                    </p:animEffect>
                                    <p:anim calcmode="lin" valueType="num">
                                      <p:cBhvr>
                                        <p:cTn id="4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fade">
                                      <p:cBhvr>
                                        <p:cTn id="51" dur="1000"/>
                                        <p:tgtEl>
                                          <p:spTgt spid="3">
                                            <p:txEl>
                                              <p:pRg st="9" end="9"/>
                                            </p:txEl>
                                          </p:spTgt>
                                        </p:tgtEl>
                                      </p:cBhvr>
                                    </p:animEffect>
                                    <p:anim calcmode="lin" valueType="num">
                                      <p:cBhvr>
                                        <p:cTn id="5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3">
                                            <p:txEl>
                                              <p:pRg st="11" end="11"/>
                                            </p:txEl>
                                          </p:spTgt>
                                        </p:tgtEl>
                                        <p:attrNameLst>
                                          <p:attrName>style.visibility</p:attrName>
                                        </p:attrNameLst>
                                      </p:cBhvr>
                                      <p:to>
                                        <p:strVal val="visible"/>
                                      </p:to>
                                    </p:set>
                                    <p:animEffect transition="in" filter="fade">
                                      <p:cBhvr>
                                        <p:cTn id="58" dur="1000"/>
                                        <p:tgtEl>
                                          <p:spTgt spid="3">
                                            <p:txEl>
                                              <p:pRg st="11" end="11"/>
                                            </p:txEl>
                                          </p:spTgt>
                                        </p:tgtEl>
                                      </p:cBhvr>
                                    </p:animEffect>
                                    <p:anim calcmode="lin" valueType="num">
                                      <p:cBhvr>
                                        <p:cTn id="5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Effect transition="in" filter="fade">
                                      <p:cBhvr>
                                        <p:cTn id="63" dur="1000"/>
                                        <p:tgtEl>
                                          <p:spTgt spid="3">
                                            <p:txEl>
                                              <p:pRg st="12" end="12"/>
                                            </p:txEl>
                                          </p:spTgt>
                                        </p:tgtEl>
                                      </p:cBhvr>
                                    </p:animEffect>
                                    <p:anim calcmode="lin" valueType="num">
                                      <p:cBhvr>
                                        <p:cTn id="6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3">
                                            <p:txEl>
                                              <p:pRg st="13" end="13"/>
                                            </p:txEl>
                                          </p:spTgt>
                                        </p:tgtEl>
                                        <p:attrNameLst>
                                          <p:attrName>style.visibility</p:attrName>
                                        </p:attrNameLst>
                                      </p:cBhvr>
                                      <p:to>
                                        <p:strVal val="visible"/>
                                      </p:to>
                                    </p:set>
                                    <p:animEffect transition="in" filter="fade">
                                      <p:cBhvr>
                                        <p:cTn id="68" dur="1000"/>
                                        <p:tgtEl>
                                          <p:spTgt spid="3">
                                            <p:txEl>
                                              <p:pRg st="13" end="13"/>
                                            </p:txEl>
                                          </p:spTgt>
                                        </p:tgtEl>
                                      </p:cBhvr>
                                    </p:animEffect>
                                    <p:anim calcmode="lin" valueType="num">
                                      <p:cBhvr>
                                        <p:cTn id="69"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3" end="13"/>
                                            </p:txEl>
                                          </p:spTgt>
                                        </p:tgtEl>
                                        <p:attrNameLst>
                                          <p:attrName>ppt_y</p:attrName>
                                        </p:attrNameLst>
                                      </p:cBhvr>
                                      <p:tavLst>
                                        <p:tav tm="0">
                                          <p:val>
                                            <p:strVal val="#ppt_y+.1"/>
                                          </p:val>
                                        </p:tav>
                                        <p:tav tm="100000">
                                          <p:val>
                                            <p:strVal val="#ppt_y"/>
                                          </p:val>
                                        </p:tav>
                                      </p:tavLst>
                                    </p:anim>
                                  </p:childTnLst>
                                </p:cTn>
                              </p:par>
                              <p:par>
                                <p:cTn id="71" presetID="42" presetClass="entr" presetSubtype="0" fill="hold" nodeType="withEffect">
                                  <p:stCondLst>
                                    <p:cond delay="0"/>
                                  </p:stCondLst>
                                  <p:childTnLst>
                                    <p:set>
                                      <p:cBhvr>
                                        <p:cTn id="72" dur="1" fill="hold">
                                          <p:stCondLst>
                                            <p:cond delay="0"/>
                                          </p:stCondLst>
                                        </p:cTn>
                                        <p:tgtEl>
                                          <p:spTgt spid="3">
                                            <p:txEl>
                                              <p:pRg st="14" end="14"/>
                                            </p:txEl>
                                          </p:spTgt>
                                        </p:tgtEl>
                                        <p:attrNameLst>
                                          <p:attrName>style.visibility</p:attrName>
                                        </p:attrNameLst>
                                      </p:cBhvr>
                                      <p:to>
                                        <p:strVal val="visible"/>
                                      </p:to>
                                    </p:set>
                                    <p:animEffect transition="in" filter="fade">
                                      <p:cBhvr>
                                        <p:cTn id="73" dur="1000"/>
                                        <p:tgtEl>
                                          <p:spTgt spid="3">
                                            <p:txEl>
                                              <p:pRg st="14" end="14"/>
                                            </p:txEl>
                                          </p:spTgt>
                                        </p:tgtEl>
                                      </p:cBhvr>
                                    </p:animEffect>
                                    <p:anim calcmode="lin" valueType="num">
                                      <p:cBhvr>
                                        <p:cTn id="74"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14" end="14"/>
                                            </p:txEl>
                                          </p:spTgt>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3">
                                            <p:txEl>
                                              <p:pRg st="15" end="15"/>
                                            </p:txEl>
                                          </p:spTgt>
                                        </p:tgtEl>
                                        <p:attrNameLst>
                                          <p:attrName>style.visibility</p:attrName>
                                        </p:attrNameLst>
                                      </p:cBhvr>
                                      <p:to>
                                        <p:strVal val="visible"/>
                                      </p:to>
                                    </p:set>
                                    <p:animEffect transition="in" filter="fade">
                                      <p:cBhvr>
                                        <p:cTn id="78" dur="1000"/>
                                        <p:tgtEl>
                                          <p:spTgt spid="3">
                                            <p:txEl>
                                              <p:pRg st="15" end="15"/>
                                            </p:txEl>
                                          </p:spTgt>
                                        </p:tgtEl>
                                      </p:cBhvr>
                                    </p:animEffect>
                                    <p:anim calcmode="lin" valueType="num">
                                      <p:cBhvr>
                                        <p:cTn id="79"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80" dur="1000" fill="hold"/>
                                        <p:tgtEl>
                                          <p:spTgt spid="3">
                                            <p:txEl>
                                              <p:pRg st="15" end="15"/>
                                            </p:txEl>
                                          </p:spTgt>
                                        </p:tgtEl>
                                        <p:attrNameLst>
                                          <p:attrName>ppt_y</p:attrName>
                                        </p:attrNameLst>
                                      </p:cBhvr>
                                      <p:tavLst>
                                        <p:tav tm="0">
                                          <p:val>
                                            <p:strVal val="#ppt_y+.1"/>
                                          </p:val>
                                        </p:tav>
                                        <p:tav tm="100000">
                                          <p:val>
                                            <p:strVal val="#ppt_y"/>
                                          </p:val>
                                        </p:tav>
                                      </p:tavLst>
                                    </p:anim>
                                  </p:childTnLst>
                                </p:cTn>
                              </p:par>
                              <p:par>
                                <p:cTn id="81" presetID="42" presetClass="entr" presetSubtype="0" fill="hold" nodeType="withEffect">
                                  <p:stCondLst>
                                    <p:cond delay="0"/>
                                  </p:stCondLst>
                                  <p:childTnLst>
                                    <p:set>
                                      <p:cBhvr>
                                        <p:cTn id="82" dur="1" fill="hold">
                                          <p:stCondLst>
                                            <p:cond delay="0"/>
                                          </p:stCondLst>
                                        </p:cTn>
                                        <p:tgtEl>
                                          <p:spTgt spid="3">
                                            <p:txEl>
                                              <p:pRg st="16" end="16"/>
                                            </p:txEl>
                                          </p:spTgt>
                                        </p:tgtEl>
                                        <p:attrNameLst>
                                          <p:attrName>style.visibility</p:attrName>
                                        </p:attrNameLst>
                                      </p:cBhvr>
                                      <p:to>
                                        <p:strVal val="visible"/>
                                      </p:to>
                                    </p:set>
                                    <p:animEffect transition="in" filter="fade">
                                      <p:cBhvr>
                                        <p:cTn id="83" dur="1000"/>
                                        <p:tgtEl>
                                          <p:spTgt spid="3">
                                            <p:txEl>
                                              <p:pRg st="16" end="16"/>
                                            </p:txEl>
                                          </p:spTgt>
                                        </p:tgtEl>
                                      </p:cBhvr>
                                    </p:animEffect>
                                    <p:anim calcmode="lin" valueType="num">
                                      <p:cBhvr>
                                        <p:cTn id="84"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85" dur="1000" fill="hold"/>
                                        <p:tgtEl>
                                          <p:spTgt spid="3">
                                            <p:txEl>
                                              <p:pRg st="16" end="16"/>
                                            </p:txEl>
                                          </p:spTgt>
                                        </p:tgtEl>
                                        <p:attrNameLst>
                                          <p:attrName>ppt_y</p:attrName>
                                        </p:attrNameLst>
                                      </p:cBhvr>
                                      <p:tavLst>
                                        <p:tav tm="0">
                                          <p:val>
                                            <p:strVal val="#ppt_y+.1"/>
                                          </p:val>
                                        </p:tav>
                                        <p:tav tm="100000">
                                          <p:val>
                                            <p:strVal val="#ppt_y"/>
                                          </p:val>
                                        </p:tav>
                                      </p:tavLst>
                                    </p:anim>
                                  </p:childTnLst>
                                </p:cTn>
                              </p:par>
                              <p:par>
                                <p:cTn id="86" presetID="42" presetClass="entr" presetSubtype="0" fill="hold" nodeType="withEffect">
                                  <p:stCondLst>
                                    <p:cond delay="0"/>
                                  </p:stCondLst>
                                  <p:childTnLst>
                                    <p:set>
                                      <p:cBhvr>
                                        <p:cTn id="87" dur="1" fill="hold">
                                          <p:stCondLst>
                                            <p:cond delay="0"/>
                                          </p:stCondLst>
                                        </p:cTn>
                                        <p:tgtEl>
                                          <p:spTgt spid="3">
                                            <p:txEl>
                                              <p:pRg st="17" end="17"/>
                                            </p:txEl>
                                          </p:spTgt>
                                        </p:tgtEl>
                                        <p:attrNameLst>
                                          <p:attrName>style.visibility</p:attrName>
                                        </p:attrNameLst>
                                      </p:cBhvr>
                                      <p:to>
                                        <p:strVal val="visible"/>
                                      </p:to>
                                    </p:set>
                                    <p:animEffect transition="in" filter="fade">
                                      <p:cBhvr>
                                        <p:cTn id="88" dur="1000"/>
                                        <p:tgtEl>
                                          <p:spTgt spid="3">
                                            <p:txEl>
                                              <p:pRg st="17" end="17"/>
                                            </p:txEl>
                                          </p:spTgt>
                                        </p:tgtEl>
                                      </p:cBhvr>
                                    </p:animEffect>
                                    <p:anim calcmode="lin" valueType="num">
                                      <p:cBhvr>
                                        <p:cTn id="89"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p:cTn id="90" dur="1000" fill="hold"/>
                                        <p:tgtEl>
                                          <p:spTgt spid="3">
                                            <p:txEl>
                                              <p:pRg st="17" end="17"/>
                                            </p:txEl>
                                          </p:spTgt>
                                        </p:tgtEl>
                                        <p:attrNameLst>
                                          <p:attrName>ppt_y</p:attrName>
                                        </p:attrNameLst>
                                      </p:cBhvr>
                                      <p:tavLst>
                                        <p:tav tm="0">
                                          <p:val>
                                            <p:strVal val="#ppt_y+.1"/>
                                          </p:val>
                                        </p:tav>
                                        <p:tav tm="100000">
                                          <p:val>
                                            <p:strVal val="#ppt_y"/>
                                          </p:val>
                                        </p:tav>
                                      </p:tavLst>
                                    </p:anim>
                                  </p:childTnLst>
                                </p:cTn>
                              </p:par>
                              <p:par>
                                <p:cTn id="91" presetID="42" presetClass="entr" presetSubtype="0" fill="hold" nodeType="withEffect">
                                  <p:stCondLst>
                                    <p:cond delay="0"/>
                                  </p:stCondLst>
                                  <p:childTnLst>
                                    <p:set>
                                      <p:cBhvr>
                                        <p:cTn id="92" dur="1" fill="hold">
                                          <p:stCondLst>
                                            <p:cond delay="0"/>
                                          </p:stCondLst>
                                        </p:cTn>
                                        <p:tgtEl>
                                          <p:spTgt spid="3">
                                            <p:txEl>
                                              <p:pRg st="18" end="18"/>
                                            </p:txEl>
                                          </p:spTgt>
                                        </p:tgtEl>
                                        <p:attrNameLst>
                                          <p:attrName>style.visibility</p:attrName>
                                        </p:attrNameLst>
                                      </p:cBhvr>
                                      <p:to>
                                        <p:strVal val="visible"/>
                                      </p:to>
                                    </p:set>
                                    <p:animEffect transition="in" filter="fade">
                                      <p:cBhvr>
                                        <p:cTn id="93" dur="1000"/>
                                        <p:tgtEl>
                                          <p:spTgt spid="3">
                                            <p:txEl>
                                              <p:pRg st="18" end="18"/>
                                            </p:txEl>
                                          </p:spTgt>
                                        </p:tgtEl>
                                      </p:cBhvr>
                                    </p:animEffect>
                                    <p:anim calcmode="lin" valueType="num">
                                      <p:cBhvr>
                                        <p:cTn id="94" dur="1000" fill="hold"/>
                                        <p:tgtEl>
                                          <p:spTgt spid="3">
                                            <p:txEl>
                                              <p:pRg st="18" end="18"/>
                                            </p:txEl>
                                          </p:spTgt>
                                        </p:tgtEl>
                                        <p:attrNameLst>
                                          <p:attrName>ppt_x</p:attrName>
                                        </p:attrNameLst>
                                      </p:cBhvr>
                                      <p:tavLst>
                                        <p:tav tm="0">
                                          <p:val>
                                            <p:strVal val="#ppt_x"/>
                                          </p:val>
                                        </p:tav>
                                        <p:tav tm="100000">
                                          <p:val>
                                            <p:strVal val="#ppt_x"/>
                                          </p:val>
                                        </p:tav>
                                      </p:tavLst>
                                    </p:anim>
                                    <p:anim calcmode="lin" valueType="num">
                                      <p:cBhvr>
                                        <p:cTn id="95" dur="1000" fill="hold"/>
                                        <p:tgtEl>
                                          <p:spTgt spid="3">
                                            <p:txEl>
                                              <p:pRg st="18" end="18"/>
                                            </p:txEl>
                                          </p:spTgt>
                                        </p:tgtEl>
                                        <p:attrNameLst>
                                          <p:attrName>ppt_y</p:attrName>
                                        </p:attrNameLst>
                                      </p:cBhvr>
                                      <p:tavLst>
                                        <p:tav tm="0">
                                          <p:val>
                                            <p:strVal val="#ppt_y+.1"/>
                                          </p:val>
                                        </p:tav>
                                        <p:tav tm="100000">
                                          <p:val>
                                            <p:strVal val="#ppt_y"/>
                                          </p:val>
                                        </p:tav>
                                      </p:tavLst>
                                    </p:anim>
                                  </p:childTnLst>
                                </p:cTn>
                              </p:par>
                              <p:par>
                                <p:cTn id="96" presetID="42" presetClass="entr" presetSubtype="0" fill="hold" nodeType="withEffect">
                                  <p:stCondLst>
                                    <p:cond delay="0"/>
                                  </p:stCondLst>
                                  <p:childTnLst>
                                    <p:set>
                                      <p:cBhvr>
                                        <p:cTn id="97" dur="1" fill="hold">
                                          <p:stCondLst>
                                            <p:cond delay="0"/>
                                          </p:stCondLst>
                                        </p:cTn>
                                        <p:tgtEl>
                                          <p:spTgt spid="3">
                                            <p:txEl>
                                              <p:pRg st="19" end="19"/>
                                            </p:txEl>
                                          </p:spTgt>
                                        </p:tgtEl>
                                        <p:attrNameLst>
                                          <p:attrName>style.visibility</p:attrName>
                                        </p:attrNameLst>
                                      </p:cBhvr>
                                      <p:to>
                                        <p:strVal val="visible"/>
                                      </p:to>
                                    </p:set>
                                    <p:animEffect transition="in" filter="fade">
                                      <p:cBhvr>
                                        <p:cTn id="98" dur="1000"/>
                                        <p:tgtEl>
                                          <p:spTgt spid="3">
                                            <p:txEl>
                                              <p:pRg st="19" end="19"/>
                                            </p:txEl>
                                          </p:spTgt>
                                        </p:tgtEl>
                                      </p:cBhvr>
                                    </p:animEffect>
                                    <p:anim calcmode="lin" valueType="num">
                                      <p:cBhvr>
                                        <p:cTn id="99" dur="1000" fill="hold"/>
                                        <p:tgtEl>
                                          <p:spTgt spid="3">
                                            <p:txEl>
                                              <p:pRg st="19" end="19"/>
                                            </p:txEl>
                                          </p:spTgt>
                                        </p:tgtEl>
                                        <p:attrNameLst>
                                          <p:attrName>ppt_x</p:attrName>
                                        </p:attrNameLst>
                                      </p:cBhvr>
                                      <p:tavLst>
                                        <p:tav tm="0">
                                          <p:val>
                                            <p:strVal val="#ppt_x"/>
                                          </p:val>
                                        </p:tav>
                                        <p:tav tm="100000">
                                          <p:val>
                                            <p:strVal val="#ppt_x"/>
                                          </p:val>
                                        </p:tav>
                                      </p:tavLst>
                                    </p:anim>
                                    <p:anim calcmode="lin" valueType="num">
                                      <p:cBhvr>
                                        <p:cTn id="100" dur="1000" fill="hold"/>
                                        <p:tgtEl>
                                          <p:spTgt spid="3">
                                            <p:txEl>
                                              <p:pRg st="19" end="1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lstStyle/>
          <a:p>
            <a:pPr marL="0" indent="0">
              <a:buNone/>
            </a:pPr>
            <a:r>
              <a:rPr lang="en-US" sz="1800" b="1" dirty="0">
                <a:latin typeface="Baskerville Old Face" panose="02020602080505020303" pitchFamily="18" charset="0"/>
              </a:rPr>
              <a:t>Sexual Assault Statistics in Canada</a:t>
            </a:r>
          </a:p>
          <a:p>
            <a:pPr marL="0" indent="0">
              <a:buNone/>
            </a:pPr>
            <a:r>
              <a:rPr lang="en-US" sz="1800" b="1" dirty="0">
                <a:latin typeface="Baskerville Old Face" panose="02020602080505020303" pitchFamily="18" charset="0"/>
              </a:rPr>
              <a:t>A Numerical Representation of the Truth</a:t>
            </a:r>
          </a:p>
          <a:p>
            <a:r>
              <a:rPr lang="en-US" sz="1800" dirty="0">
                <a:latin typeface="Baskerville Old Face" panose="02020602080505020303" pitchFamily="18" charset="0"/>
              </a:rPr>
              <a:t>Of every 100 incidents of sexual assault, only 6 are reported to the </a:t>
            </a:r>
            <a:r>
              <a:rPr lang="en-US" sz="1800" dirty="0" smtClean="0">
                <a:latin typeface="Baskerville Old Face" panose="02020602080505020303" pitchFamily="18" charset="0"/>
              </a:rPr>
              <a:t>police</a:t>
            </a:r>
          </a:p>
          <a:p>
            <a:r>
              <a:rPr lang="en-US" sz="1800" dirty="0" smtClean="0">
                <a:latin typeface="Baskerville Old Face" panose="02020602080505020303" pitchFamily="18" charset="0"/>
              </a:rPr>
              <a:t>1 </a:t>
            </a:r>
            <a:r>
              <a:rPr lang="en-US" sz="1800" dirty="0">
                <a:latin typeface="Baskerville Old Face" panose="02020602080505020303" pitchFamily="18" charset="0"/>
              </a:rPr>
              <a:t>- 2% of "date rape" sexual assaults are reported to the </a:t>
            </a:r>
            <a:r>
              <a:rPr lang="en-US" sz="1800" dirty="0" smtClean="0">
                <a:latin typeface="Baskerville Old Face" panose="02020602080505020303" pitchFamily="18" charset="0"/>
              </a:rPr>
              <a:t>police</a:t>
            </a:r>
          </a:p>
          <a:p>
            <a:r>
              <a:rPr lang="en-US" sz="1800" dirty="0" smtClean="0">
                <a:latin typeface="Baskerville Old Face" panose="02020602080505020303" pitchFamily="18" charset="0"/>
              </a:rPr>
              <a:t>1 </a:t>
            </a:r>
            <a:r>
              <a:rPr lang="en-US" sz="1800" dirty="0">
                <a:latin typeface="Baskerville Old Face" panose="02020602080505020303" pitchFamily="18" charset="0"/>
              </a:rPr>
              <a:t>in 4 North American women will be sexually assaulted during their </a:t>
            </a:r>
            <a:r>
              <a:rPr lang="en-US" sz="1800" dirty="0" smtClean="0">
                <a:latin typeface="Baskerville Old Face" panose="02020602080505020303" pitchFamily="18" charset="0"/>
              </a:rPr>
              <a:t>lifetime</a:t>
            </a:r>
          </a:p>
          <a:p>
            <a:r>
              <a:rPr lang="en-US" sz="1800" dirty="0" smtClean="0">
                <a:latin typeface="Baskerville Old Face" panose="02020602080505020303" pitchFamily="18" charset="0"/>
              </a:rPr>
              <a:t>11</a:t>
            </a:r>
            <a:r>
              <a:rPr lang="en-US" sz="1800" dirty="0">
                <a:latin typeface="Baskerville Old Face" panose="02020602080505020303" pitchFamily="18" charset="0"/>
              </a:rPr>
              <a:t>% of women have physical injury resulting for sexual </a:t>
            </a:r>
            <a:r>
              <a:rPr lang="en-US" sz="1800" dirty="0" smtClean="0">
                <a:latin typeface="Baskerville Old Face" panose="02020602080505020303" pitchFamily="18" charset="0"/>
              </a:rPr>
              <a:t>assault</a:t>
            </a:r>
          </a:p>
          <a:p>
            <a:r>
              <a:rPr lang="en-US" sz="1800" dirty="0" smtClean="0">
                <a:latin typeface="Baskerville Old Face" panose="02020602080505020303" pitchFamily="18" charset="0"/>
              </a:rPr>
              <a:t>Only </a:t>
            </a:r>
            <a:r>
              <a:rPr lang="en-US" sz="1800" dirty="0">
                <a:latin typeface="Baskerville Old Face" panose="02020602080505020303" pitchFamily="18" charset="0"/>
              </a:rPr>
              <a:t>2 - 4% of all sexual assaults reported are false </a:t>
            </a:r>
            <a:r>
              <a:rPr lang="en-US" sz="1800" dirty="0" smtClean="0">
                <a:latin typeface="Baskerville Old Face" panose="02020602080505020303" pitchFamily="18" charset="0"/>
              </a:rPr>
              <a:t>reports</a:t>
            </a:r>
          </a:p>
          <a:p>
            <a:r>
              <a:rPr lang="en-US" sz="1800" dirty="0" smtClean="0">
                <a:latin typeface="Baskerville Old Face" panose="02020602080505020303" pitchFamily="18" charset="0"/>
              </a:rPr>
              <a:t>60</a:t>
            </a:r>
            <a:r>
              <a:rPr lang="en-US" sz="1800" dirty="0">
                <a:latin typeface="Baskerville Old Face" panose="02020602080505020303" pitchFamily="18" charset="0"/>
              </a:rPr>
              <a:t>% of sexual abuse/assault victims are under the age of </a:t>
            </a:r>
            <a:r>
              <a:rPr lang="en-US" sz="1800" dirty="0" smtClean="0">
                <a:latin typeface="Baskerville Old Face" panose="02020602080505020303" pitchFamily="18" charset="0"/>
              </a:rPr>
              <a:t>17</a:t>
            </a:r>
          </a:p>
          <a:p>
            <a:r>
              <a:rPr lang="en-US" sz="1800" dirty="0" smtClean="0">
                <a:latin typeface="Baskerville Old Face" panose="02020602080505020303" pitchFamily="18" charset="0"/>
              </a:rPr>
              <a:t>over </a:t>
            </a:r>
            <a:r>
              <a:rPr lang="en-US" sz="1800" dirty="0">
                <a:latin typeface="Baskerville Old Face" panose="02020602080505020303" pitchFamily="18" charset="0"/>
              </a:rPr>
              <a:t>80% of sex crime victims are </a:t>
            </a:r>
            <a:r>
              <a:rPr lang="en-US" sz="1800" dirty="0" smtClean="0">
                <a:latin typeface="Baskerville Old Face" panose="02020602080505020303" pitchFamily="18" charset="0"/>
              </a:rPr>
              <a:t>women</a:t>
            </a:r>
          </a:p>
          <a:p>
            <a:r>
              <a:rPr lang="en-US" sz="1800" dirty="0" smtClean="0">
                <a:latin typeface="Baskerville Old Face" panose="02020602080505020303" pitchFamily="18" charset="0"/>
              </a:rPr>
              <a:t>80</a:t>
            </a:r>
            <a:r>
              <a:rPr lang="en-US" sz="1800" dirty="0">
                <a:latin typeface="Baskerville Old Face" panose="02020602080505020303" pitchFamily="18" charset="0"/>
              </a:rPr>
              <a:t>% of sexual assault incidents occur in the </a:t>
            </a:r>
            <a:r>
              <a:rPr lang="en-US" sz="1800" dirty="0" smtClean="0">
                <a:latin typeface="Baskerville Old Face" panose="02020602080505020303" pitchFamily="18" charset="0"/>
              </a:rPr>
              <a:t>home</a:t>
            </a:r>
          </a:p>
          <a:p>
            <a:r>
              <a:rPr lang="en-US" sz="1800" dirty="0" smtClean="0">
                <a:latin typeface="Baskerville Old Face" panose="02020602080505020303" pitchFamily="18" charset="0"/>
              </a:rPr>
              <a:t>17</a:t>
            </a:r>
            <a:r>
              <a:rPr lang="en-US" sz="1800" dirty="0">
                <a:latin typeface="Baskerville Old Face" panose="02020602080505020303" pitchFamily="18" charset="0"/>
              </a:rPr>
              <a:t>% of girls under 16 have experienced some form of </a:t>
            </a:r>
            <a:r>
              <a:rPr lang="en-US" sz="1800" dirty="0" smtClean="0">
                <a:latin typeface="Baskerville Old Face" panose="02020602080505020303" pitchFamily="18" charset="0"/>
              </a:rPr>
              <a:t>incest</a:t>
            </a:r>
          </a:p>
          <a:p>
            <a:r>
              <a:rPr lang="en-US" sz="1800" dirty="0" smtClean="0">
                <a:latin typeface="Baskerville Old Face" panose="02020602080505020303" pitchFamily="18" charset="0"/>
              </a:rPr>
              <a:t>83</a:t>
            </a:r>
            <a:r>
              <a:rPr lang="en-US" sz="1800" dirty="0">
                <a:latin typeface="Baskerville Old Face" panose="02020602080505020303" pitchFamily="18" charset="0"/>
              </a:rPr>
              <a:t>% of disabled women will be sexual assaulted during their </a:t>
            </a:r>
            <a:r>
              <a:rPr lang="en-US" sz="1800" dirty="0" smtClean="0">
                <a:latin typeface="Baskerville Old Face" panose="02020602080505020303" pitchFamily="18" charset="0"/>
              </a:rPr>
              <a:t>lifetime</a:t>
            </a:r>
          </a:p>
          <a:p>
            <a:r>
              <a:rPr lang="en-US" sz="1800" dirty="0" smtClean="0">
                <a:latin typeface="Baskerville Old Face" panose="02020602080505020303" pitchFamily="18" charset="0"/>
              </a:rPr>
              <a:t>15</a:t>
            </a:r>
            <a:r>
              <a:rPr lang="en-US" sz="1800" dirty="0">
                <a:latin typeface="Baskerville Old Face" panose="02020602080505020303" pitchFamily="18" charset="0"/>
              </a:rPr>
              <a:t>% of sexual assault victims are boys under </a:t>
            </a:r>
            <a:r>
              <a:rPr lang="en-US" sz="1800" dirty="0" smtClean="0">
                <a:latin typeface="Baskerville Old Face" panose="02020602080505020303" pitchFamily="18" charset="0"/>
              </a:rPr>
              <a:t>16</a:t>
            </a:r>
          </a:p>
          <a:p>
            <a:r>
              <a:rPr lang="en-US" sz="1800" dirty="0" smtClean="0">
                <a:latin typeface="Baskerville Old Face" panose="02020602080505020303" pitchFamily="18" charset="0"/>
              </a:rPr>
              <a:t>half </a:t>
            </a:r>
            <a:r>
              <a:rPr lang="en-US" sz="1800" dirty="0">
                <a:latin typeface="Baskerville Old Face" panose="02020602080505020303" pitchFamily="18" charset="0"/>
              </a:rPr>
              <a:t>of all sexual offenders are married or in long term </a:t>
            </a:r>
            <a:r>
              <a:rPr lang="en-US" sz="1800" dirty="0" smtClean="0">
                <a:latin typeface="Baskerville Old Face" panose="02020602080505020303" pitchFamily="18" charset="0"/>
              </a:rPr>
              <a:t>relationships</a:t>
            </a:r>
          </a:p>
          <a:p>
            <a:r>
              <a:rPr lang="en-US" sz="1800" dirty="0" smtClean="0">
                <a:latin typeface="Baskerville Old Face" panose="02020602080505020303" pitchFamily="18" charset="0"/>
              </a:rPr>
              <a:t>57</a:t>
            </a:r>
            <a:r>
              <a:rPr lang="en-US" sz="1800" dirty="0">
                <a:latin typeface="Baskerville Old Face" panose="02020602080505020303" pitchFamily="18" charset="0"/>
              </a:rPr>
              <a:t>% of aboriginal women have been sexually </a:t>
            </a:r>
            <a:r>
              <a:rPr lang="en-US" sz="1800" dirty="0" smtClean="0">
                <a:latin typeface="Baskerville Old Face" panose="02020602080505020303" pitchFamily="18" charset="0"/>
              </a:rPr>
              <a:t>abused</a:t>
            </a:r>
          </a:p>
          <a:p>
            <a:r>
              <a:rPr lang="en-US" sz="1800" dirty="0" smtClean="0">
                <a:latin typeface="Baskerville Old Face" panose="02020602080505020303" pitchFamily="18" charset="0"/>
              </a:rPr>
              <a:t>1/5th </a:t>
            </a:r>
            <a:r>
              <a:rPr lang="en-US" sz="1800" dirty="0">
                <a:latin typeface="Baskerville Old Face" panose="02020602080505020303" pitchFamily="18" charset="0"/>
              </a:rPr>
              <a:t>of all sexual assaults involve a weapon of some </a:t>
            </a:r>
            <a:r>
              <a:rPr lang="en-US" sz="1800" dirty="0" smtClean="0">
                <a:latin typeface="Baskerville Old Face" panose="02020602080505020303" pitchFamily="18" charset="0"/>
              </a:rPr>
              <a:t>sort</a:t>
            </a:r>
          </a:p>
          <a:p>
            <a:r>
              <a:rPr lang="en-US" sz="1800" dirty="0" smtClean="0">
                <a:latin typeface="Baskerville Old Face" panose="02020602080505020303" pitchFamily="18" charset="0"/>
              </a:rPr>
              <a:t>80</a:t>
            </a:r>
            <a:r>
              <a:rPr lang="en-US" sz="1800" dirty="0">
                <a:latin typeface="Baskerville Old Face" panose="02020602080505020303" pitchFamily="18" charset="0"/>
              </a:rPr>
              <a:t>% of assailants are friends and family of the </a:t>
            </a:r>
            <a:r>
              <a:rPr lang="en-US" sz="1800" dirty="0" smtClean="0">
                <a:latin typeface="Baskerville Old Face" panose="02020602080505020303" pitchFamily="18" charset="0"/>
              </a:rPr>
              <a:t>victim</a:t>
            </a:r>
            <a:endParaRPr lang="en-US" sz="1800" dirty="0">
              <a:latin typeface="Baskerville Old Face" panose="02020602080505020303" pitchFamily="18" charset="0"/>
            </a:endParaRPr>
          </a:p>
        </p:txBody>
      </p:sp>
    </p:spTree>
    <p:extLst>
      <p:ext uri="{BB962C8B-B14F-4D97-AF65-F5344CB8AC3E}">
        <p14:creationId xmlns:p14="http://schemas.microsoft.com/office/powerpoint/2010/main" val="1787154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1000"/>
                                        <p:tgtEl>
                                          <p:spTgt spid="3">
                                            <p:txEl>
                                              <p:pRg st="8" end="8"/>
                                            </p:txEl>
                                          </p:spTgt>
                                        </p:tgtEl>
                                      </p:cBhvr>
                                    </p:animEffect>
                                    <p:anim calcmode="lin" valueType="num">
                                      <p:cBhvr>
                                        <p:cTn id="6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3">
                                            <p:txEl>
                                              <p:pRg st="9" end="9"/>
                                            </p:txEl>
                                          </p:spTgt>
                                        </p:tgtEl>
                                        <p:attrNameLst>
                                          <p:attrName>style.visibility</p:attrName>
                                        </p:attrNameLst>
                                      </p:cBhvr>
                                      <p:to>
                                        <p:strVal val="visible"/>
                                      </p:to>
                                    </p:set>
                                    <p:animEffect transition="in" filter="fade">
                                      <p:cBhvr>
                                        <p:cTn id="68" dur="1000"/>
                                        <p:tgtEl>
                                          <p:spTgt spid="3">
                                            <p:txEl>
                                              <p:pRg st="9" end="9"/>
                                            </p:txEl>
                                          </p:spTgt>
                                        </p:tgtEl>
                                      </p:cBhvr>
                                    </p:animEffect>
                                    <p:anim calcmode="lin" valueType="num">
                                      <p:cBhvr>
                                        <p:cTn id="6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nodeType="clickEffect">
                                  <p:stCondLst>
                                    <p:cond delay="0"/>
                                  </p:stCondLst>
                                  <p:childTnLst>
                                    <p:set>
                                      <p:cBhvr>
                                        <p:cTn id="74" dur="1" fill="hold">
                                          <p:stCondLst>
                                            <p:cond delay="0"/>
                                          </p:stCondLst>
                                        </p:cTn>
                                        <p:tgtEl>
                                          <p:spTgt spid="3">
                                            <p:txEl>
                                              <p:pRg st="10" end="10"/>
                                            </p:txEl>
                                          </p:spTgt>
                                        </p:tgtEl>
                                        <p:attrNameLst>
                                          <p:attrName>style.visibility</p:attrName>
                                        </p:attrNameLst>
                                      </p:cBhvr>
                                      <p:to>
                                        <p:strVal val="visible"/>
                                      </p:to>
                                    </p:set>
                                    <p:animEffect transition="in" filter="fade">
                                      <p:cBhvr>
                                        <p:cTn id="75" dur="1000"/>
                                        <p:tgtEl>
                                          <p:spTgt spid="3">
                                            <p:txEl>
                                              <p:pRg st="10" end="10"/>
                                            </p:txEl>
                                          </p:spTgt>
                                        </p:tgtEl>
                                      </p:cBhvr>
                                    </p:animEffect>
                                    <p:anim calcmode="lin" valueType="num">
                                      <p:cBhvr>
                                        <p:cTn id="7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nodeType="clickEffect">
                                  <p:stCondLst>
                                    <p:cond delay="0"/>
                                  </p:stCondLst>
                                  <p:childTnLst>
                                    <p:set>
                                      <p:cBhvr>
                                        <p:cTn id="81" dur="1" fill="hold">
                                          <p:stCondLst>
                                            <p:cond delay="0"/>
                                          </p:stCondLst>
                                        </p:cTn>
                                        <p:tgtEl>
                                          <p:spTgt spid="3">
                                            <p:txEl>
                                              <p:pRg st="11" end="11"/>
                                            </p:txEl>
                                          </p:spTgt>
                                        </p:tgtEl>
                                        <p:attrNameLst>
                                          <p:attrName>style.visibility</p:attrName>
                                        </p:attrNameLst>
                                      </p:cBhvr>
                                      <p:to>
                                        <p:strVal val="visible"/>
                                      </p:to>
                                    </p:set>
                                    <p:animEffect transition="in" filter="fade">
                                      <p:cBhvr>
                                        <p:cTn id="82" dur="1000"/>
                                        <p:tgtEl>
                                          <p:spTgt spid="3">
                                            <p:txEl>
                                              <p:pRg st="11" end="11"/>
                                            </p:txEl>
                                          </p:spTgt>
                                        </p:tgtEl>
                                      </p:cBhvr>
                                    </p:animEffect>
                                    <p:anim calcmode="lin" valueType="num">
                                      <p:cBhvr>
                                        <p:cTn id="8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4"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nodeType="clickEffect">
                                  <p:stCondLst>
                                    <p:cond delay="0"/>
                                  </p:stCondLst>
                                  <p:childTnLst>
                                    <p:set>
                                      <p:cBhvr>
                                        <p:cTn id="88" dur="1" fill="hold">
                                          <p:stCondLst>
                                            <p:cond delay="0"/>
                                          </p:stCondLst>
                                        </p:cTn>
                                        <p:tgtEl>
                                          <p:spTgt spid="3">
                                            <p:txEl>
                                              <p:pRg st="12" end="12"/>
                                            </p:txEl>
                                          </p:spTgt>
                                        </p:tgtEl>
                                        <p:attrNameLst>
                                          <p:attrName>style.visibility</p:attrName>
                                        </p:attrNameLst>
                                      </p:cBhvr>
                                      <p:to>
                                        <p:strVal val="visible"/>
                                      </p:to>
                                    </p:set>
                                    <p:animEffect transition="in" filter="fade">
                                      <p:cBhvr>
                                        <p:cTn id="89" dur="1000"/>
                                        <p:tgtEl>
                                          <p:spTgt spid="3">
                                            <p:txEl>
                                              <p:pRg st="12" end="12"/>
                                            </p:txEl>
                                          </p:spTgt>
                                        </p:tgtEl>
                                      </p:cBhvr>
                                    </p:animEffect>
                                    <p:anim calcmode="lin" valueType="num">
                                      <p:cBhvr>
                                        <p:cTn id="90"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91"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nodeType="clickEffect">
                                  <p:stCondLst>
                                    <p:cond delay="0"/>
                                  </p:stCondLst>
                                  <p:childTnLst>
                                    <p:set>
                                      <p:cBhvr>
                                        <p:cTn id="95" dur="1" fill="hold">
                                          <p:stCondLst>
                                            <p:cond delay="0"/>
                                          </p:stCondLst>
                                        </p:cTn>
                                        <p:tgtEl>
                                          <p:spTgt spid="3">
                                            <p:txEl>
                                              <p:pRg st="13" end="13"/>
                                            </p:txEl>
                                          </p:spTgt>
                                        </p:tgtEl>
                                        <p:attrNameLst>
                                          <p:attrName>style.visibility</p:attrName>
                                        </p:attrNameLst>
                                      </p:cBhvr>
                                      <p:to>
                                        <p:strVal val="visible"/>
                                      </p:to>
                                    </p:set>
                                    <p:animEffect transition="in" filter="fade">
                                      <p:cBhvr>
                                        <p:cTn id="96" dur="1000"/>
                                        <p:tgtEl>
                                          <p:spTgt spid="3">
                                            <p:txEl>
                                              <p:pRg st="13" end="13"/>
                                            </p:txEl>
                                          </p:spTgt>
                                        </p:tgtEl>
                                      </p:cBhvr>
                                    </p:animEffect>
                                    <p:anim calcmode="lin" valueType="num">
                                      <p:cBhvr>
                                        <p:cTn id="97"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98"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nodeType="clickEffect">
                                  <p:stCondLst>
                                    <p:cond delay="0"/>
                                  </p:stCondLst>
                                  <p:childTnLst>
                                    <p:set>
                                      <p:cBhvr>
                                        <p:cTn id="102" dur="1" fill="hold">
                                          <p:stCondLst>
                                            <p:cond delay="0"/>
                                          </p:stCondLst>
                                        </p:cTn>
                                        <p:tgtEl>
                                          <p:spTgt spid="3">
                                            <p:txEl>
                                              <p:pRg st="14" end="14"/>
                                            </p:txEl>
                                          </p:spTgt>
                                        </p:tgtEl>
                                        <p:attrNameLst>
                                          <p:attrName>style.visibility</p:attrName>
                                        </p:attrNameLst>
                                      </p:cBhvr>
                                      <p:to>
                                        <p:strVal val="visible"/>
                                      </p:to>
                                    </p:set>
                                    <p:animEffect transition="in" filter="fade">
                                      <p:cBhvr>
                                        <p:cTn id="103" dur="1000"/>
                                        <p:tgtEl>
                                          <p:spTgt spid="3">
                                            <p:txEl>
                                              <p:pRg st="14" end="14"/>
                                            </p:txEl>
                                          </p:spTgt>
                                        </p:tgtEl>
                                      </p:cBhvr>
                                    </p:animEffect>
                                    <p:anim calcmode="lin" valueType="num">
                                      <p:cBhvr>
                                        <p:cTn id="104"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105"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nodeType="clickEffect">
                                  <p:stCondLst>
                                    <p:cond delay="0"/>
                                  </p:stCondLst>
                                  <p:childTnLst>
                                    <p:set>
                                      <p:cBhvr>
                                        <p:cTn id="109" dur="1" fill="hold">
                                          <p:stCondLst>
                                            <p:cond delay="0"/>
                                          </p:stCondLst>
                                        </p:cTn>
                                        <p:tgtEl>
                                          <p:spTgt spid="3">
                                            <p:txEl>
                                              <p:pRg st="15" end="15"/>
                                            </p:txEl>
                                          </p:spTgt>
                                        </p:tgtEl>
                                        <p:attrNameLst>
                                          <p:attrName>style.visibility</p:attrName>
                                        </p:attrNameLst>
                                      </p:cBhvr>
                                      <p:to>
                                        <p:strVal val="visible"/>
                                      </p:to>
                                    </p:set>
                                    <p:animEffect transition="in" filter="fade">
                                      <p:cBhvr>
                                        <p:cTn id="110" dur="1000"/>
                                        <p:tgtEl>
                                          <p:spTgt spid="3">
                                            <p:txEl>
                                              <p:pRg st="15" end="15"/>
                                            </p:txEl>
                                          </p:spTgt>
                                        </p:tgtEl>
                                      </p:cBhvr>
                                    </p:animEffect>
                                    <p:anim calcmode="lin" valueType="num">
                                      <p:cBhvr>
                                        <p:cTn id="111"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112"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42" presetClass="entr" presetSubtype="0" fill="hold" nodeType="clickEffect">
                                  <p:stCondLst>
                                    <p:cond delay="0"/>
                                  </p:stCondLst>
                                  <p:childTnLst>
                                    <p:set>
                                      <p:cBhvr>
                                        <p:cTn id="116" dur="1" fill="hold">
                                          <p:stCondLst>
                                            <p:cond delay="0"/>
                                          </p:stCondLst>
                                        </p:cTn>
                                        <p:tgtEl>
                                          <p:spTgt spid="3">
                                            <p:txEl>
                                              <p:pRg st="16" end="16"/>
                                            </p:txEl>
                                          </p:spTgt>
                                        </p:tgtEl>
                                        <p:attrNameLst>
                                          <p:attrName>style.visibility</p:attrName>
                                        </p:attrNameLst>
                                      </p:cBhvr>
                                      <p:to>
                                        <p:strVal val="visible"/>
                                      </p:to>
                                    </p:set>
                                    <p:animEffect transition="in" filter="fade">
                                      <p:cBhvr>
                                        <p:cTn id="117" dur="1000"/>
                                        <p:tgtEl>
                                          <p:spTgt spid="3">
                                            <p:txEl>
                                              <p:pRg st="16" end="16"/>
                                            </p:txEl>
                                          </p:spTgt>
                                        </p:tgtEl>
                                      </p:cBhvr>
                                    </p:animEffect>
                                    <p:anim calcmode="lin" valueType="num">
                                      <p:cBhvr>
                                        <p:cTn id="118"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119"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lstStyle/>
          <a:p>
            <a:r>
              <a:rPr lang="en-US" dirty="0">
                <a:latin typeface="Baskerville Old Face" panose="02020602080505020303" pitchFamily="18" charset="0"/>
              </a:rPr>
              <a:t>The </a:t>
            </a:r>
            <a:r>
              <a:rPr lang="en-US" dirty="0" smtClean="0">
                <a:latin typeface="Baskerville Old Face" panose="02020602080505020303" pitchFamily="18" charset="0"/>
              </a:rPr>
              <a:t>previous</a:t>
            </a:r>
            <a:r>
              <a:rPr lang="en-US" dirty="0" smtClean="0">
                <a:latin typeface="Baskerville Old Face" panose="02020602080505020303" pitchFamily="18" charset="0"/>
              </a:rPr>
              <a:t> </a:t>
            </a:r>
            <a:r>
              <a:rPr lang="en-US" dirty="0">
                <a:latin typeface="Baskerville Old Face" panose="02020602080505020303" pitchFamily="18" charset="0"/>
              </a:rPr>
              <a:t>noted statistics have been taken from various studies across Canada. While the numbers can never been 100% accurate, a few </a:t>
            </a:r>
            <a:r>
              <a:rPr lang="en-US" u="sng" dirty="0">
                <a:latin typeface="Baskerville Old Face" panose="02020602080505020303" pitchFamily="18" charset="0"/>
              </a:rPr>
              <a:t>key generalizations can made:</a:t>
            </a:r>
            <a:endParaRPr lang="en-US" dirty="0">
              <a:latin typeface="Baskerville Old Face" panose="02020602080505020303" pitchFamily="18" charset="0"/>
            </a:endParaRPr>
          </a:p>
          <a:p>
            <a:pPr>
              <a:buAutoNum type="arabicPeriod"/>
            </a:pPr>
            <a:r>
              <a:rPr lang="en-US" dirty="0">
                <a:latin typeface="Baskerville Old Face" panose="02020602080505020303" pitchFamily="18" charset="0"/>
              </a:rPr>
              <a:t>sexual assault is far more common than most would suspect </a:t>
            </a:r>
          </a:p>
          <a:p>
            <a:pPr>
              <a:buAutoNum type="arabicPeriod"/>
            </a:pPr>
            <a:r>
              <a:rPr lang="en-US" dirty="0">
                <a:latin typeface="Baskerville Old Face" panose="02020602080505020303" pitchFamily="18" charset="0"/>
              </a:rPr>
              <a:t>relatively few incidents of sexual assault are reported to the police </a:t>
            </a:r>
          </a:p>
          <a:p>
            <a:pPr>
              <a:buAutoNum type="arabicPeriod"/>
            </a:pPr>
            <a:r>
              <a:rPr lang="en-US" dirty="0">
                <a:latin typeface="Baskerville Old Face" panose="02020602080505020303" pitchFamily="18" charset="0"/>
              </a:rPr>
              <a:t>young and otherwise vulnerable women are most likely to be sexually abused </a:t>
            </a:r>
          </a:p>
          <a:p>
            <a:pPr>
              <a:buAutoNum type="arabicPeriod"/>
            </a:pPr>
            <a:r>
              <a:rPr lang="en-US" dirty="0">
                <a:latin typeface="Baskerville Old Face" panose="02020602080505020303" pitchFamily="18" charset="0"/>
              </a:rPr>
              <a:t>most sexual assaults are committed by someone close to the victim, not a stranger </a:t>
            </a:r>
          </a:p>
          <a:p>
            <a:endParaRPr lang="en-CA" dirty="0"/>
          </a:p>
        </p:txBody>
      </p:sp>
    </p:spTree>
    <p:extLst>
      <p:ext uri="{BB962C8B-B14F-4D97-AF65-F5344CB8AC3E}">
        <p14:creationId xmlns:p14="http://schemas.microsoft.com/office/powerpoint/2010/main" val="4022423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lstStyle/>
          <a:p>
            <a:pPr marL="0" indent="0">
              <a:buNone/>
            </a:pPr>
            <a:r>
              <a:rPr lang="en-US" sz="2400" b="1" dirty="0">
                <a:latin typeface="Baskerville Old Face" panose="02020602080505020303" pitchFamily="18" charset="0"/>
              </a:rPr>
              <a:t>Myths and Facts of Sexual Assault, Canada</a:t>
            </a:r>
          </a:p>
          <a:p>
            <a:pPr marL="0" indent="0">
              <a:buNone/>
            </a:pPr>
            <a:r>
              <a:rPr lang="en-US" sz="2400" b="1" dirty="0">
                <a:latin typeface="Baskerville Old Face" panose="02020602080505020303" pitchFamily="18" charset="0"/>
              </a:rPr>
              <a:t>Dispelling Misconceptions and Promoting Awareness</a:t>
            </a:r>
          </a:p>
          <a:p>
            <a:r>
              <a:rPr lang="en-US" sz="2400" dirty="0">
                <a:latin typeface="Baskerville Old Face" panose="02020602080505020303" pitchFamily="18" charset="0"/>
              </a:rPr>
              <a:t>Sexual assault and child sexual abuse are highly misunderstood crimes. Understanding the common misconceptions that are prevalent in our society along with the facts helps you better understand sexual assault and educate </a:t>
            </a:r>
            <a:r>
              <a:rPr lang="en-US" sz="2400" dirty="0" smtClean="0">
                <a:latin typeface="Baskerville Old Face" panose="02020602080505020303" pitchFamily="18" charset="0"/>
              </a:rPr>
              <a:t>others:</a:t>
            </a:r>
            <a:endParaRPr lang="en-US" sz="2400" dirty="0">
              <a:latin typeface="Baskerville Old Face" panose="02020602080505020303" pitchFamily="18" charset="0"/>
            </a:endParaRPr>
          </a:p>
          <a:p>
            <a:pPr marL="0" indent="0">
              <a:buNone/>
            </a:pPr>
            <a:endParaRPr lang="en-US" sz="2400" b="1" dirty="0" smtClean="0">
              <a:latin typeface="Baskerville Old Face" panose="02020602080505020303" pitchFamily="18" charset="0"/>
            </a:endParaRPr>
          </a:p>
          <a:p>
            <a:pPr marL="0" indent="0">
              <a:buNone/>
            </a:pPr>
            <a:r>
              <a:rPr lang="en-US" sz="2400" b="1" dirty="0" smtClean="0">
                <a:latin typeface="Baskerville Old Face" panose="02020602080505020303" pitchFamily="18" charset="0"/>
              </a:rPr>
              <a:t>MYTH</a:t>
            </a:r>
            <a:r>
              <a:rPr lang="en-US" sz="2400" b="1" dirty="0">
                <a:latin typeface="Baskerville Old Face" panose="02020602080505020303" pitchFamily="18" charset="0"/>
              </a:rPr>
              <a:t>:</a:t>
            </a:r>
            <a:r>
              <a:rPr lang="en-US" sz="2400" dirty="0">
                <a:latin typeface="Baskerville Old Face" panose="02020602080505020303" pitchFamily="18" charset="0"/>
              </a:rPr>
              <a:t> Most victims of sexual assault can prevent the assault from taking place by resisting. </a:t>
            </a:r>
            <a:r>
              <a:rPr lang="en-US" sz="2400" b="1" dirty="0">
                <a:latin typeface="Baskerville Old Face" panose="02020602080505020303" pitchFamily="18" charset="0"/>
              </a:rPr>
              <a:t/>
            </a:r>
            <a:br>
              <a:rPr lang="en-US" sz="2400" b="1" dirty="0">
                <a:latin typeface="Baskerville Old Face" panose="02020602080505020303" pitchFamily="18" charset="0"/>
              </a:rPr>
            </a:br>
            <a:r>
              <a:rPr lang="en-US" sz="2400" b="1" dirty="0">
                <a:latin typeface="Baskerville Old Face" panose="02020602080505020303" pitchFamily="18" charset="0"/>
              </a:rPr>
              <a:t>FACT:</a:t>
            </a:r>
            <a:r>
              <a:rPr lang="en-US" sz="2400" dirty="0">
                <a:latin typeface="Baskerville Old Face" panose="02020602080505020303" pitchFamily="18" charset="0"/>
              </a:rPr>
              <a:t> Assailants commonly overpower victims through threats and intimidation tactics. Moreover, many victims lack the capacity to appreciate or understand they are being assaulted. </a:t>
            </a:r>
          </a:p>
          <a:p>
            <a:pPr marL="0" indent="0">
              <a:buNone/>
            </a:pPr>
            <a:endParaRPr lang="en-US" sz="2400" b="1" dirty="0">
              <a:latin typeface="Baskerville Old Face" panose="02020602080505020303" pitchFamily="18" charset="0"/>
            </a:endParaRPr>
          </a:p>
          <a:p>
            <a:pPr marL="0" indent="0">
              <a:buNone/>
            </a:pPr>
            <a:r>
              <a:rPr lang="en-US" sz="2400" b="1" dirty="0" smtClean="0">
                <a:latin typeface="Baskerville Old Face" panose="02020602080505020303" pitchFamily="18" charset="0"/>
              </a:rPr>
              <a:t>MYTH</a:t>
            </a:r>
            <a:r>
              <a:rPr lang="en-US" sz="2400" b="1" dirty="0">
                <a:latin typeface="Baskerville Old Face" panose="02020602080505020303" pitchFamily="18" charset="0"/>
              </a:rPr>
              <a:t>:</a:t>
            </a:r>
            <a:r>
              <a:rPr lang="en-US" sz="2400" dirty="0">
                <a:latin typeface="Baskerville Old Face" panose="02020602080505020303" pitchFamily="18" charset="0"/>
              </a:rPr>
              <a:t> Most Sexual Assaults are done by strangers</a:t>
            </a:r>
            <a:r>
              <a:rPr lang="en-US" sz="2400" b="1" dirty="0">
                <a:latin typeface="Baskerville Old Face" panose="02020602080505020303" pitchFamily="18" charset="0"/>
              </a:rPr>
              <a:t/>
            </a:r>
            <a:br>
              <a:rPr lang="en-US" sz="2400" b="1" dirty="0">
                <a:latin typeface="Baskerville Old Face" panose="02020602080505020303" pitchFamily="18" charset="0"/>
              </a:rPr>
            </a:br>
            <a:r>
              <a:rPr lang="en-US" sz="2400" b="1" dirty="0">
                <a:latin typeface="Baskerville Old Face" panose="02020602080505020303" pitchFamily="18" charset="0"/>
              </a:rPr>
              <a:t>FACT:</a:t>
            </a:r>
            <a:r>
              <a:rPr lang="en-US" sz="2400" dirty="0">
                <a:latin typeface="Baskerville Old Face" panose="02020602080505020303" pitchFamily="18" charset="0"/>
              </a:rPr>
              <a:t> Statistics clearly show the vast majority of sexual assaults are committed by someone close to the victim </a:t>
            </a:r>
            <a:br>
              <a:rPr lang="en-US" sz="2400" dirty="0">
                <a:latin typeface="Baskerville Old Face" panose="02020602080505020303" pitchFamily="18" charset="0"/>
              </a:rPr>
            </a:br>
            <a:r>
              <a:rPr lang="en-US" sz="1600" b="1" dirty="0">
                <a:latin typeface="Baskerville Old Face" panose="02020602080505020303" pitchFamily="18" charset="0"/>
              </a:rPr>
              <a:t/>
            </a:r>
            <a:br>
              <a:rPr lang="en-US" sz="1600" b="1" dirty="0">
                <a:latin typeface="Baskerville Old Face" panose="02020602080505020303" pitchFamily="18" charset="0"/>
              </a:rPr>
            </a:br>
            <a:r>
              <a:rPr lang="en-US" sz="1400" b="1" dirty="0">
                <a:latin typeface="Baskerville Old Face" panose="02020602080505020303" pitchFamily="18" charset="0"/>
              </a:rPr>
              <a:t/>
            </a:r>
            <a:br>
              <a:rPr lang="en-US" sz="1400" b="1" dirty="0">
                <a:latin typeface="Baskerville Old Face" panose="02020602080505020303" pitchFamily="18" charset="0"/>
              </a:rPr>
            </a:br>
            <a:endParaRPr lang="en-CA" sz="1400" dirty="0">
              <a:latin typeface="Baskerville Old Face" panose="02020602080505020303" pitchFamily="18" charset="0"/>
            </a:endParaRPr>
          </a:p>
        </p:txBody>
      </p:sp>
    </p:spTree>
    <p:extLst>
      <p:ext uri="{BB962C8B-B14F-4D97-AF65-F5344CB8AC3E}">
        <p14:creationId xmlns:p14="http://schemas.microsoft.com/office/powerpoint/2010/main" val="3917064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txBody>
          <a:bodyPr/>
          <a:lstStyle/>
          <a:p>
            <a:pPr marL="0" indent="0">
              <a:buNone/>
            </a:pPr>
            <a:r>
              <a:rPr lang="en-US" sz="2000" b="1" dirty="0">
                <a:latin typeface="Baskerville Old Face" panose="02020602080505020303" pitchFamily="18" charset="0"/>
              </a:rPr>
              <a:t>MYTH:</a:t>
            </a:r>
            <a:r>
              <a:rPr lang="en-US" sz="2000" dirty="0">
                <a:latin typeface="Baskerville Old Face" panose="02020602080505020303" pitchFamily="18" charset="0"/>
              </a:rPr>
              <a:t> Victims can easily "get over" the effects of sexual assault or child sexual abuse</a:t>
            </a:r>
            <a:br>
              <a:rPr lang="en-US" sz="2000" dirty="0">
                <a:latin typeface="Baskerville Old Face" panose="02020602080505020303" pitchFamily="18" charset="0"/>
              </a:rPr>
            </a:br>
            <a:r>
              <a:rPr lang="en-US" sz="2000" b="1" dirty="0">
                <a:latin typeface="Baskerville Old Face" panose="02020602080505020303" pitchFamily="18" charset="0"/>
              </a:rPr>
              <a:t>FACT:</a:t>
            </a:r>
            <a:r>
              <a:rPr lang="en-US" sz="2000" dirty="0">
                <a:latin typeface="Baskerville Old Face" panose="02020602080505020303" pitchFamily="18" charset="0"/>
              </a:rPr>
              <a:t> The effects of sexual assault are far reaching and can severely impact an individual's emotional stability, employment, and ability to form and maintain adult </a:t>
            </a:r>
            <a:r>
              <a:rPr lang="en-US" sz="2000" dirty="0" smtClean="0">
                <a:latin typeface="Baskerville Old Face" panose="02020602080505020303" pitchFamily="18" charset="0"/>
              </a:rPr>
              <a:t>relationships.</a:t>
            </a:r>
            <a:endParaRPr lang="en-US" sz="2000" dirty="0">
              <a:latin typeface="Baskerville Old Face" panose="02020602080505020303" pitchFamily="18" charset="0"/>
            </a:endParaRPr>
          </a:p>
          <a:p>
            <a:pPr marL="0" indent="0">
              <a:buNone/>
            </a:pPr>
            <a:endParaRPr lang="en-US" sz="2000" b="1" dirty="0">
              <a:latin typeface="Baskerville Old Face" panose="02020602080505020303" pitchFamily="18" charset="0"/>
            </a:endParaRPr>
          </a:p>
          <a:p>
            <a:pPr marL="0" indent="0">
              <a:buNone/>
            </a:pPr>
            <a:r>
              <a:rPr lang="en-US" sz="2000" b="1" dirty="0" smtClean="0">
                <a:latin typeface="Baskerville Old Face" panose="02020602080505020303" pitchFamily="18" charset="0"/>
              </a:rPr>
              <a:t>MYTH</a:t>
            </a:r>
            <a:r>
              <a:rPr lang="en-US" sz="2000" b="1" dirty="0">
                <a:latin typeface="Baskerville Old Face" panose="02020602080505020303" pitchFamily="18" charset="0"/>
              </a:rPr>
              <a:t>:</a:t>
            </a:r>
            <a:r>
              <a:rPr lang="en-US" sz="2000" dirty="0">
                <a:latin typeface="Baskerville Old Face" panose="02020602080505020303" pitchFamily="18" charset="0"/>
              </a:rPr>
              <a:t> Most sexual assaults are not planned in advance.</a:t>
            </a:r>
            <a:br>
              <a:rPr lang="en-US" sz="2000" dirty="0">
                <a:latin typeface="Baskerville Old Face" panose="02020602080505020303" pitchFamily="18" charset="0"/>
              </a:rPr>
            </a:br>
            <a:r>
              <a:rPr lang="en-US" sz="2000" b="1" dirty="0">
                <a:latin typeface="Baskerville Old Face" panose="02020602080505020303" pitchFamily="18" charset="0"/>
              </a:rPr>
              <a:t>FACT:</a:t>
            </a:r>
            <a:r>
              <a:rPr lang="en-US" sz="2000" dirty="0">
                <a:latin typeface="Baskerville Old Face" panose="02020602080505020303" pitchFamily="18" charset="0"/>
              </a:rPr>
              <a:t> As many as 3/4ths of all sexual assaults involved some pre-planning by the </a:t>
            </a:r>
            <a:r>
              <a:rPr lang="en-US" sz="2000" dirty="0" err="1">
                <a:latin typeface="Baskerville Old Face" panose="02020602080505020303" pitchFamily="18" charset="0"/>
              </a:rPr>
              <a:t>asailant</a:t>
            </a:r>
            <a:r>
              <a:rPr lang="en-US" sz="2000" dirty="0">
                <a:latin typeface="Baskerville Old Face" panose="02020602080505020303" pitchFamily="18" charset="0"/>
              </a:rPr>
              <a:t> </a:t>
            </a:r>
            <a:endParaRPr lang="en-US" sz="2000" dirty="0">
              <a:latin typeface="Baskerville Old Face" panose="02020602080505020303" pitchFamily="18" charset="0"/>
            </a:endParaRPr>
          </a:p>
          <a:p>
            <a:pPr marL="0" indent="0">
              <a:buNone/>
            </a:pPr>
            <a:endParaRPr lang="en-US" sz="2000" b="1" dirty="0">
              <a:latin typeface="Baskerville Old Face" panose="02020602080505020303" pitchFamily="18" charset="0"/>
            </a:endParaRPr>
          </a:p>
          <a:p>
            <a:pPr marL="0" indent="0">
              <a:buNone/>
            </a:pPr>
            <a:r>
              <a:rPr lang="en-US" sz="2000" b="1" dirty="0" smtClean="0">
                <a:latin typeface="Baskerville Old Face" panose="02020602080505020303" pitchFamily="18" charset="0"/>
              </a:rPr>
              <a:t>MYTH</a:t>
            </a:r>
            <a:r>
              <a:rPr lang="en-US" sz="2000" b="1" dirty="0">
                <a:latin typeface="Baskerville Old Face" panose="02020602080505020303" pitchFamily="18" charset="0"/>
              </a:rPr>
              <a:t>:</a:t>
            </a:r>
            <a:r>
              <a:rPr lang="en-US" sz="2000" dirty="0">
                <a:latin typeface="Baskerville Old Face" panose="02020602080505020303" pitchFamily="18" charset="0"/>
              </a:rPr>
              <a:t> Sexual assault is a commonly false-reported crime</a:t>
            </a:r>
            <a:br>
              <a:rPr lang="en-US" sz="2000" dirty="0">
                <a:latin typeface="Baskerville Old Face" panose="02020602080505020303" pitchFamily="18" charset="0"/>
              </a:rPr>
            </a:br>
            <a:r>
              <a:rPr lang="en-US" sz="2000" b="1" dirty="0">
                <a:latin typeface="Baskerville Old Face" panose="02020602080505020303" pitchFamily="18" charset="0"/>
              </a:rPr>
              <a:t>FACT:</a:t>
            </a:r>
            <a:r>
              <a:rPr lang="en-US" sz="2000" dirty="0">
                <a:latin typeface="Baskerville Old Face" panose="02020602080505020303" pitchFamily="18" charset="0"/>
              </a:rPr>
              <a:t> Most statistics show approximately 2% or less of sexual assaults reported as false </a:t>
            </a:r>
            <a:r>
              <a:rPr lang="en-US" sz="2000" dirty="0" smtClean="0">
                <a:latin typeface="Baskerville Old Face" panose="02020602080505020303" pitchFamily="18" charset="0"/>
              </a:rPr>
              <a:t>reports</a:t>
            </a:r>
            <a:endParaRPr lang="en-US" sz="2000" dirty="0">
              <a:latin typeface="Baskerville Old Face" panose="02020602080505020303" pitchFamily="18" charset="0"/>
            </a:endParaRPr>
          </a:p>
          <a:p>
            <a:pPr marL="0" indent="0">
              <a:buNone/>
            </a:pPr>
            <a:endParaRPr lang="en-US" sz="2000" b="1" dirty="0">
              <a:latin typeface="Baskerville Old Face" panose="02020602080505020303" pitchFamily="18" charset="0"/>
            </a:endParaRPr>
          </a:p>
          <a:p>
            <a:pPr marL="0" indent="0">
              <a:buNone/>
            </a:pPr>
            <a:r>
              <a:rPr lang="en-US" sz="2000" b="1" dirty="0" smtClean="0">
                <a:latin typeface="Baskerville Old Face" panose="02020602080505020303" pitchFamily="18" charset="0"/>
              </a:rPr>
              <a:t>MYTH</a:t>
            </a:r>
            <a:r>
              <a:rPr lang="en-US" sz="2000" b="1" dirty="0">
                <a:latin typeface="Baskerville Old Face" panose="02020602080505020303" pitchFamily="18" charset="0"/>
              </a:rPr>
              <a:t>:</a:t>
            </a:r>
            <a:r>
              <a:rPr lang="en-US" sz="2000" dirty="0">
                <a:latin typeface="Baskerville Old Face" panose="02020602080505020303" pitchFamily="18" charset="0"/>
              </a:rPr>
              <a:t> Victims commonly dress in a way that increases their chances of being sexual assaulted</a:t>
            </a:r>
            <a:br>
              <a:rPr lang="en-US" sz="2000" dirty="0">
                <a:latin typeface="Baskerville Old Face" panose="02020602080505020303" pitchFamily="18" charset="0"/>
              </a:rPr>
            </a:br>
            <a:r>
              <a:rPr lang="en-US" sz="2000" b="1" dirty="0">
                <a:latin typeface="Baskerville Old Face" panose="02020602080505020303" pitchFamily="18" charset="0"/>
              </a:rPr>
              <a:t>FACT:</a:t>
            </a:r>
            <a:r>
              <a:rPr lang="en-US" sz="2000" dirty="0">
                <a:latin typeface="Baskerville Old Face" panose="02020602080505020303" pitchFamily="18" charset="0"/>
              </a:rPr>
              <a:t> This appears to be uncommon as most assailants cannot remember what the victim was wearing</a:t>
            </a:r>
            <a:r>
              <a:rPr lang="en-US" sz="1000" dirty="0">
                <a:latin typeface="Baskerville Old Face" panose="02020602080505020303" pitchFamily="18" charset="0"/>
              </a:rPr>
              <a:t/>
            </a:r>
            <a:br>
              <a:rPr lang="en-US" sz="1000" dirty="0">
                <a:latin typeface="Baskerville Old Face" panose="02020602080505020303" pitchFamily="18" charset="0"/>
              </a:rPr>
            </a:br>
            <a:endParaRPr lang="en-CA" sz="1000" dirty="0"/>
          </a:p>
        </p:txBody>
      </p:sp>
    </p:spTree>
    <p:extLst>
      <p:ext uri="{BB962C8B-B14F-4D97-AF65-F5344CB8AC3E}">
        <p14:creationId xmlns:p14="http://schemas.microsoft.com/office/powerpoint/2010/main" val="2028478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lstStyle/>
          <a:p>
            <a:pPr marL="0" indent="0">
              <a:buNone/>
            </a:pPr>
            <a:r>
              <a:rPr lang="en-US" sz="2400" b="1" dirty="0">
                <a:latin typeface="Baskerville Old Face" panose="02020602080505020303" pitchFamily="18" charset="0"/>
              </a:rPr>
              <a:t>MYTH:</a:t>
            </a:r>
            <a:r>
              <a:rPr lang="en-US" sz="2400" dirty="0">
                <a:latin typeface="Baskerville Old Face" panose="02020602080505020303" pitchFamily="18" charset="0"/>
              </a:rPr>
              <a:t> If a drunk girl consents to a sexual act, this consent is valid</a:t>
            </a:r>
            <a:br>
              <a:rPr lang="en-US" sz="2400" dirty="0">
                <a:latin typeface="Baskerville Old Face" panose="02020602080505020303" pitchFamily="18" charset="0"/>
              </a:rPr>
            </a:br>
            <a:r>
              <a:rPr lang="en-US" sz="2400" b="1" dirty="0">
                <a:latin typeface="Baskerville Old Face" panose="02020602080505020303" pitchFamily="18" charset="0"/>
              </a:rPr>
              <a:t>FACT:</a:t>
            </a:r>
            <a:r>
              <a:rPr lang="en-US" sz="2400" dirty="0">
                <a:latin typeface="Baskerville Old Face" panose="02020602080505020303" pitchFamily="18" charset="0"/>
              </a:rPr>
              <a:t> It depends on how "drunk" the individual is and whether they are capable of understanding what they are consenting </a:t>
            </a:r>
            <a:r>
              <a:rPr lang="en-US" sz="2400" dirty="0" smtClean="0">
                <a:latin typeface="Baskerville Old Face" panose="02020602080505020303" pitchFamily="18" charset="0"/>
              </a:rPr>
              <a:t>to</a:t>
            </a:r>
            <a:endParaRPr lang="en-US" sz="2400" dirty="0">
              <a:latin typeface="Baskerville Old Face" panose="02020602080505020303" pitchFamily="18" charset="0"/>
            </a:endParaRPr>
          </a:p>
          <a:p>
            <a:pPr marL="0" indent="0">
              <a:buNone/>
            </a:pPr>
            <a:endParaRPr lang="en-US" sz="2400" b="1" dirty="0">
              <a:latin typeface="Baskerville Old Face" panose="02020602080505020303" pitchFamily="18" charset="0"/>
            </a:endParaRPr>
          </a:p>
          <a:p>
            <a:pPr marL="0" indent="0">
              <a:buNone/>
            </a:pPr>
            <a:r>
              <a:rPr lang="en-US" sz="2400" b="1" dirty="0" smtClean="0">
                <a:latin typeface="Baskerville Old Face" panose="02020602080505020303" pitchFamily="18" charset="0"/>
              </a:rPr>
              <a:t>MYTH</a:t>
            </a:r>
            <a:r>
              <a:rPr lang="en-US" sz="2400" b="1" dirty="0">
                <a:latin typeface="Baskerville Old Face" panose="02020602080505020303" pitchFamily="18" charset="0"/>
              </a:rPr>
              <a:t>:</a:t>
            </a:r>
            <a:r>
              <a:rPr lang="en-US" sz="2400" dirty="0">
                <a:latin typeface="Baskerville Old Face" panose="02020602080505020303" pitchFamily="18" charset="0"/>
              </a:rPr>
              <a:t> Most victims are young, attractive females</a:t>
            </a:r>
            <a:br>
              <a:rPr lang="en-US" sz="2400" dirty="0">
                <a:latin typeface="Baskerville Old Face" panose="02020602080505020303" pitchFamily="18" charset="0"/>
              </a:rPr>
            </a:br>
            <a:r>
              <a:rPr lang="en-US" sz="2400" b="1" dirty="0">
                <a:latin typeface="Baskerville Old Face" panose="02020602080505020303" pitchFamily="18" charset="0"/>
              </a:rPr>
              <a:t>FACT:</a:t>
            </a:r>
            <a:r>
              <a:rPr lang="en-US" sz="2400" dirty="0">
                <a:latin typeface="Baskerville Old Face" panose="02020602080505020303" pitchFamily="18" charset="0"/>
              </a:rPr>
              <a:t> The elderly are commonly victims of sexual </a:t>
            </a:r>
            <a:r>
              <a:rPr lang="en-US" sz="2400" dirty="0" smtClean="0">
                <a:latin typeface="Baskerville Old Face" panose="02020602080505020303" pitchFamily="18" charset="0"/>
              </a:rPr>
              <a:t>abuse.</a:t>
            </a:r>
            <a:endParaRPr lang="en-US" sz="2400" dirty="0">
              <a:latin typeface="Baskerville Old Face" panose="02020602080505020303" pitchFamily="18" charset="0"/>
            </a:endParaRPr>
          </a:p>
          <a:p>
            <a:pPr marL="0" indent="0">
              <a:buNone/>
            </a:pPr>
            <a:endParaRPr lang="en-US" sz="2400" b="1" dirty="0">
              <a:latin typeface="Baskerville Old Face" panose="02020602080505020303" pitchFamily="18" charset="0"/>
            </a:endParaRPr>
          </a:p>
          <a:p>
            <a:pPr marL="0" indent="0">
              <a:buNone/>
            </a:pPr>
            <a:r>
              <a:rPr lang="en-US" sz="2400" b="1" dirty="0" smtClean="0">
                <a:latin typeface="Baskerville Old Face" panose="02020602080505020303" pitchFamily="18" charset="0"/>
              </a:rPr>
              <a:t>MYTH</a:t>
            </a:r>
            <a:r>
              <a:rPr lang="en-US" sz="2400" b="1" dirty="0">
                <a:latin typeface="Baskerville Old Face" panose="02020602080505020303" pitchFamily="18" charset="0"/>
              </a:rPr>
              <a:t>: </a:t>
            </a:r>
            <a:r>
              <a:rPr lang="en-US" sz="2400" dirty="0">
                <a:latin typeface="Baskerville Old Face" panose="02020602080505020303" pitchFamily="18" charset="0"/>
              </a:rPr>
              <a:t>Men are never sexual assaulted.</a:t>
            </a:r>
            <a:br>
              <a:rPr lang="en-US" sz="2400" dirty="0">
                <a:latin typeface="Baskerville Old Face" panose="02020602080505020303" pitchFamily="18" charset="0"/>
              </a:rPr>
            </a:br>
            <a:r>
              <a:rPr lang="en-US" sz="2400" b="1" dirty="0">
                <a:latin typeface="Baskerville Old Face" panose="02020602080505020303" pitchFamily="18" charset="0"/>
              </a:rPr>
              <a:t>FACT:</a:t>
            </a:r>
            <a:r>
              <a:rPr lang="en-US" sz="2400" dirty="0">
                <a:latin typeface="Baskerville Old Face" panose="02020602080505020303" pitchFamily="18" charset="0"/>
              </a:rPr>
              <a:t> Sexual assault is more common for men than most believe, and boys are common victims of child sexual </a:t>
            </a:r>
            <a:r>
              <a:rPr lang="en-US" sz="2400" dirty="0" smtClean="0">
                <a:latin typeface="Baskerville Old Face" panose="02020602080505020303" pitchFamily="18" charset="0"/>
              </a:rPr>
              <a:t>abuse</a:t>
            </a:r>
            <a:endParaRPr lang="en-US" sz="2400" dirty="0">
              <a:latin typeface="Baskerville Old Face" panose="02020602080505020303" pitchFamily="18" charset="0"/>
            </a:endParaRPr>
          </a:p>
          <a:p>
            <a:pPr marL="0" indent="0">
              <a:buNone/>
            </a:pPr>
            <a:endParaRPr lang="en-US" sz="2400" b="1" dirty="0">
              <a:latin typeface="Baskerville Old Face" panose="02020602080505020303" pitchFamily="18" charset="0"/>
            </a:endParaRPr>
          </a:p>
          <a:p>
            <a:pPr marL="0" indent="0">
              <a:buNone/>
            </a:pPr>
            <a:r>
              <a:rPr lang="en-US" sz="2400" b="1" dirty="0" smtClean="0">
                <a:latin typeface="Baskerville Old Face" panose="02020602080505020303" pitchFamily="18" charset="0"/>
              </a:rPr>
              <a:t>MYTH</a:t>
            </a:r>
            <a:r>
              <a:rPr lang="en-US" sz="2400" b="1" dirty="0">
                <a:latin typeface="Baskerville Old Face" panose="02020602080505020303" pitchFamily="18" charset="0"/>
              </a:rPr>
              <a:t>:</a:t>
            </a:r>
            <a:r>
              <a:rPr lang="en-US" sz="2400" dirty="0">
                <a:latin typeface="Baskerville Old Face" panose="02020602080505020303" pitchFamily="18" charset="0"/>
              </a:rPr>
              <a:t> Sexual assault is a relatively rare form of abuse</a:t>
            </a:r>
            <a:br>
              <a:rPr lang="en-US" sz="2400" dirty="0">
                <a:latin typeface="Baskerville Old Face" panose="02020602080505020303" pitchFamily="18" charset="0"/>
              </a:rPr>
            </a:br>
            <a:r>
              <a:rPr lang="en-US" sz="2400" b="1" dirty="0">
                <a:latin typeface="Baskerville Old Face" panose="02020602080505020303" pitchFamily="18" charset="0"/>
              </a:rPr>
              <a:t>FACT:</a:t>
            </a:r>
            <a:r>
              <a:rPr lang="en-US" sz="2400" dirty="0">
                <a:latin typeface="Baskerville Old Face" panose="02020602080505020303" pitchFamily="18" charset="0"/>
              </a:rPr>
              <a:t> As many as 1 in 4 women will be sexually assaulted during their lifetime. This makes sexual assault one of the most common serious crimes.</a:t>
            </a:r>
            <a:r>
              <a:rPr lang="en-US" sz="1400" dirty="0">
                <a:latin typeface="Baskerville Old Face" panose="02020602080505020303" pitchFamily="18" charset="0"/>
              </a:rPr>
              <a:t/>
            </a:r>
            <a:br>
              <a:rPr lang="en-US" sz="1400" dirty="0">
                <a:latin typeface="Baskerville Old Face" panose="02020602080505020303" pitchFamily="18" charset="0"/>
              </a:rPr>
            </a:br>
            <a:r>
              <a:rPr lang="en-US" sz="1400" b="1" dirty="0">
                <a:latin typeface="Baskerville Old Face" panose="02020602080505020303" pitchFamily="18" charset="0"/>
              </a:rPr>
              <a:t/>
            </a:r>
            <a:br>
              <a:rPr lang="en-US" sz="1400" b="1" dirty="0">
                <a:latin typeface="Baskerville Old Face" panose="02020602080505020303" pitchFamily="18" charset="0"/>
              </a:rPr>
            </a:br>
            <a:endParaRPr lang="en-CA" dirty="0"/>
          </a:p>
        </p:txBody>
      </p:sp>
    </p:spTree>
    <p:extLst>
      <p:ext uri="{BB962C8B-B14F-4D97-AF65-F5344CB8AC3E}">
        <p14:creationId xmlns:p14="http://schemas.microsoft.com/office/powerpoint/2010/main" val="412369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Font typeface="Arial" charset="0"/>
              <a:buBlip>
                <a:blip r:embed="rId2"/>
              </a:buBlip>
            </a:pPr>
            <a:r>
              <a:rPr lang="en-US" smtClean="0">
                <a:latin typeface="Baskerville Old Face"/>
              </a:rPr>
              <a:t>For males the ideal is more like 0.85 or 0.9. A WHR of 0.7 for women and 0.9 for men have been shown to correlate strongly with general </a:t>
            </a:r>
            <a:r>
              <a:rPr lang="en-US" u="sng" smtClean="0">
                <a:latin typeface="Baskerville Old Face"/>
              </a:rPr>
              <a:t>health</a:t>
            </a:r>
            <a:r>
              <a:rPr lang="en-US" smtClean="0">
                <a:latin typeface="Baskerville Old Face"/>
              </a:rPr>
              <a:t> and </a:t>
            </a:r>
            <a:r>
              <a:rPr lang="en-US" u="sng" smtClean="0">
                <a:latin typeface="Baskerville Old Face"/>
              </a:rPr>
              <a:t>fertility</a:t>
            </a:r>
            <a:r>
              <a:rPr lang="en-US" smtClean="0">
                <a:latin typeface="Baskerville Old Face"/>
              </a:rPr>
              <a:t>. </a:t>
            </a:r>
          </a:p>
          <a:p>
            <a:pPr>
              <a:buFont typeface="Arial" charset="0"/>
              <a:buBlip>
                <a:blip r:embed="rId2"/>
              </a:buBlip>
            </a:pPr>
            <a:r>
              <a:rPr lang="en-US" smtClean="0">
                <a:latin typeface="Baskerville Old Face"/>
              </a:rPr>
              <a:t>Women within the 0.7 range have optimal levels of estrogen and are less susceptible to major diseases such as diabetes, cardiovascular disorders and ovarian cancers. </a:t>
            </a:r>
          </a:p>
          <a:p>
            <a:pPr>
              <a:buFont typeface="Arial" charset="0"/>
              <a:buBlip>
                <a:blip r:embed="rId2"/>
              </a:buBlip>
            </a:pPr>
            <a:r>
              <a:rPr lang="en-US" smtClean="0">
                <a:latin typeface="Baskerville Old Face"/>
              </a:rPr>
              <a:t>Men with WHRs around 0.9, similarly, have been shown to be more healthy and fertile with less prostate and testicular cancer.</a:t>
            </a:r>
          </a:p>
          <a:p>
            <a:endParaRPr lang="en-US" smtClean="0">
              <a:latin typeface="Baskerville Old Fac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lstStyle/>
          <a:p>
            <a:pPr marL="0" indent="0">
              <a:buNone/>
            </a:pPr>
            <a:r>
              <a:rPr lang="en-US" sz="2000" b="1" dirty="0">
                <a:latin typeface="Baskerville Old Face" panose="02020602080505020303" pitchFamily="18" charset="0"/>
              </a:rPr>
              <a:t>MYTH:</a:t>
            </a:r>
            <a:r>
              <a:rPr lang="en-US" sz="2000" dirty="0">
                <a:latin typeface="Baskerville Old Face" panose="02020602080505020303" pitchFamily="18" charset="0"/>
              </a:rPr>
              <a:t>  Most assailants have a history of mental or sexual problems </a:t>
            </a:r>
            <a:br>
              <a:rPr lang="en-US" sz="2000" dirty="0">
                <a:latin typeface="Baskerville Old Face" panose="02020602080505020303" pitchFamily="18" charset="0"/>
              </a:rPr>
            </a:br>
            <a:r>
              <a:rPr lang="en-US" sz="2000" b="1" dirty="0">
                <a:latin typeface="Baskerville Old Face" panose="02020602080505020303" pitchFamily="18" charset="0"/>
              </a:rPr>
              <a:t>FACT:</a:t>
            </a:r>
            <a:r>
              <a:rPr lang="en-US" sz="2000" dirty="0">
                <a:latin typeface="Baskerville Old Face" panose="02020602080505020303" pitchFamily="18" charset="0"/>
              </a:rPr>
              <a:t> Many assailants appear to live highly normal/functioning </a:t>
            </a:r>
            <a:r>
              <a:rPr lang="en-US" sz="2000" dirty="0" smtClean="0">
                <a:latin typeface="Baskerville Old Face" panose="02020602080505020303" pitchFamily="18" charset="0"/>
              </a:rPr>
              <a:t>lives</a:t>
            </a:r>
            <a:endParaRPr lang="en-US" sz="2000" dirty="0">
              <a:latin typeface="Baskerville Old Face" panose="02020602080505020303" pitchFamily="18" charset="0"/>
            </a:endParaRPr>
          </a:p>
          <a:p>
            <a:pPr marL="0" indent="0">
              <a:buNone/>
            </a:pPr>
            <a:endParaRPr lang="en-US" sz="2000" b="1" dirty="0">
              <a:latin typeface="Baskerville Old Face" panose="02020602080505020303" pitchFamily="18" charset="0"/>
            </a:endParaRPr>
          </a:p>
          <a:p>
            <a:pPr marL="0" indent="0">
              <a:buNone/>
            </a:pPr>
            <a:r>
              <a:rPr lang="en-US" sz="2000" b="1" dirty="0" smtClean="0">
                <a:latin typeface="Baskerville Old Face" panose="02020602080505020303" pitchFamily="18" charset="0"/>
              </a:rPr>
              <a:t>MYTH</a:t>
            </a:r>
            <a:r>
              <a:rPr lang="en-US" sz="2000" b="1" dirty="0">
                <a:latin typeface="Baskerville Old Face" panose="02020602080505020303" pitchFamily="18" charset="0"/>
              </a:rPr>
              <a:t>:</a:t>
            </a:r>
            <a:r>
              <a:rPr lang="en-US" sz="2000" dirty="0">
                <a:latin typeface="Baskerville Old Face" panose="02020602080505020303" pitchFamily="18" charset="0"/>
              </a:rPr>
              <a:t> Assailants are typically poor, uneducated, of a certain race</a:t>
            </a:r>
            <a:br>
              <a:rPr lang="en-US" sz="2000" dirty="0">
                <a:latin typeface="Baskerville Old Face" panose="02020602080505020303" pitchFamily="18" charset="0"/>
              </a:rPr>
            </a:br>
            <a:r>
              <a:rPr lang="en-US" sz="2000" b="1" dirty="0">
                <a:latin typeface="Baskerville Old Face" panose="02020602080505020303" pitchFamily="18" charset="0"/>
              </a:rPr>
              <a:t>FACT:</a:t>
            </a:r>
            <a:r>
              <a:rPr lang="en-US" sz="2000" dirty="0">
                <a:latin typeface="Baskerville Old Face" panose="02020602080505020303" pitchFamily="18" charset="0"/>
              </a:rPr>
              <a:t> There is no data indicating a typical profile of an assailant. Many assailants are otherwise upstanding </a:t>
            </a:r>
            <a:r>
              <a:rPr lang="en-US" sz="2000" dirty="0" smtClean="0">
                <a:latin typeface="Baskerville Old Face" panose="02020602080505020303" pitchFamily="18" charset="0"/>
              </a:rPr>
              <a:t>citizens.</a:t>
            </a:r>
            <a:endParaRPr lang="en-US" sz="2000" dirty="0">
              <a:latin typeface="Baskerville Old Face" panose="02020602080505020303" pitchFamily="18" charset="0"/>
            </a:endParaRPr>
          </a:p>
          <a:p>
            <a:pPr marL="0" indent="0">
              <a:buNone/>
            </a:pPr>
            <a:endParaRPr lang="en-US" sz="2000" b="1" dirty="0">
              <a:latin typeface="Baskerville Old Face" panose="02020602080505020303" pitchFamily="18" charset="0"/>
            </a:endParaRPr>
          </a:p>
          <a:p>
            <a:pPr marL="0" indent="0">
              <a:buNone/>
            </a:pPr>
            <a:r>
              <a:rPr lang="en-US" sz="2000" b="1" dirty="0" smtClean="0">
                <a:latin typeface="Baskerville Old Face" panose="02020602080505020303" pitchFamily="18" charset="0"/>
              </a:rPr>
              <a:t>MYTH</a:t>
            </a:r>
            <a:r>
              <a:rPr lang="en-US" sz="2000" b="1" dirty="0">
                <a:latin typeface="Baskerville Old Face" panose="02020602080505020303" pitchFamily="18" charset="0"/>
              </a:rPr>
              <a:t>:</a:t>
            </a:r>
            <a:r>
              <a:rPr lang="en-US" sz="2000" dirty="0">
                <a:latin typeface="Baskerville Old Face" panose="02020602080505020303" pitchFamily="18" charset="0"/>
              </a:rPr>
              <a:t> It is not sexual assault if the assailant and the victim are married</a:t>
            </a:r>
            <a:br>
              <a:rPr lang="en-US" sz="2000" dirty="0">
                <a:latin typeface="Baskerville Old Face" panose="02020602080505020303" pitchFamily="18" charset="0"/>
              </a:rPr>
            </a:br>
            <a:r>
              <a:rPr lang="en-US" sz="2000" b="1" dirty="0">
                <a:latin typeface="Baskerville Old Face" panose="02020602080505020303" pitchFamily="18" charset="0"/>
              </a:rPr>
              <a:t>FACT:</a:t>
            </a:r>
            <a:r>
              <a:rPr lang="en-US" sz="2000" dirty="0">
                <a:latin typeface="Baskerville Old Face" panose="02020602080505020303" pitchFamily="18" charset="0"/>
              </a:rPr>
              <a:t> Any sexual acts that are not truly consented to constitute sexual assault regardless of the relationship between the victim and the </a:t>
            </a:r>
            <a:r>
              <a:rPr lang="en-US" sz="2000" dirty="0" smtClean="0">
                <a:latin typeface="Baskerville Old Face" panose="02020602080505020303" pitchFamily="18" charset="0"/>
              </a:rPr>
              <a:t>assailant.</a:t>
            </a:r>
            <a:endParaRPr lang="en-US" sz="2000" dirty="0">
              <a:latin typeface="Baskerville Old Face" panose="02020602080505020303" pitchFamily="18" charset="0"/>
            </a:endParaRPr>
          </a:p>
          <a:p>
            <a:pPr marL="0" indent="0">
              <a:buNone/>
            </a:pPr>
            <a:endParaRPr lang="en-US" sz="2000" b="1" dirty="0">
              <a:latin typeface="Baskerville Old Face" panose="02020602080505020303" pitchFamily="18" charset="0"/>
            </a:endParaRPr>
          </a:p>
          <a:p>
            <a:pPr marL="0" indent="0">
              <a:buNone/>
            </a:pPr>
            <a:r>
              <a:rPr lang="en-US" sz="2000" b="1" dirty="0" smtClean="0">
                <a:latin typeface="Baskerville Old Face" panose="02020602080505020303" pitchFamily="18" charset="0"/>
              </a:rPr>
              <a:t>MYTH</a:t>
            </a:r>
            <a:r>
              <a:rPr lang="en-US" sz="2000" b="1" dirty="0">
                <a:latin typeface="Baskerville Old Face" panose="02020602080505020303" pitchFamily="18" charset="0"/>
              </a:rPr>
              <a:t>:</a:t>
            </a:r>
            <a:r>
              <a:rPr lang="en-US" sz="2000" dirty="0">
                <a:latin typeface="Baskerville Old Face" panose="02020602080505020303" pitchFamily="18" charset="0"/>
              </a:rPr>
              <a:t> The victim must show physical injuries for it to legally be considered a sexual assault.</a:t>
            </a:r>
            <a:br>
              <a:rPr lang="en-US" sz="2000" dirty="0">
                <a:latin typeface="Baskerville Old Face" panose="02020602080505020303" pitchFamily="18" charset="0"/>
              </a:rPr>
            </a:br>
            <a:r>
              <a:rPr lang="en-US" sz="2000" b="1" dirty="0">
                <a:latin typeface="Baskerville Old Face" panose="02020602080505020303" pitchFamily="18" charset="0"/>
              </a:rPr>
              <a:t>FACT:</a:t>
            </a:r>
            <a:r>
              <a:rPr lang="en-US" sz="2000" dirty="0">
                <a:latin typeface="Baskerville Old Face" panose="02020602080505020303" pitchFamily="18" charset="0"/>
              </a:rPr>
              <a:t> The presence or absence of physical injuries is irrelevant to the determination of whether an act is "legally" considered a sexual assault; however, physical injuries may be grounds for a heightened punishment or a finding of aggravated sexual assault.</a:t>
            </a:r>
            <a:r>
              <a:rPr lang="en-US" sz="1600" dirty="0">
                <a:latin typeface="Baskerville Old Face" panose="02020602080505020303" pitchFamily="18" charset="0"/>
              </a:rPr>
              <a:t> </a:t>
            </a:r>
            <a:endParaRPr lang="en-CA" sz="1600" dirty="0">
              <a:latin typeface="Baskerville Old Face" panose="02020602080505020303" pitchFamily="18" charset="0"/>
            </a:endParaRPr>
          </a:p>
          <a:p>
            <a:endParaRPr lang="en-CA" dirty="0"/>
          </a:p>
        </p:txBody>
      </p:sp>
    </p:spTree>
    <p:extLst>
      <p:ext uri="{BB962C8B-B14F-4D97-AF65-F5344CB8AC3E}">
        <p14:creationId xmlns:p14="http://schemas.microsoft.com/office/powerpoint/2010/main" val="1202239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rtlCol="0">
            <a:normAutofit/>
          </a:bodyPr>
          <a:lstStyle/>
          <a:p>
            <a:pPr fontAlgn="auto">
              <a:spcAft>
                <a:spcPts val="0"/>
              </a:spcAft>
              <a:buFont typeface="Arial" panose="020B0604020202020204" pitchFamily="34" charset="0"/>
              <a:buBlip>
                <a:blip r:embed="rId2"/>
              </a:buBlip>
              <a:defRPr/>
            </a:pPr>
            <a:r>
              <a:rPr lang="en-US" sz="3600" dirty="0" smtClean="0">
                <a:latin typeface="Baskerville Old Face" panose="02020602080505020303" pitchFamily="18" charset="0"/>
              </a:rPr>
              <a:t>Such diverse beauty icons as </a:t>
            </a:r>
            <a:r>
              <a:rPr lang="en-US" sz="3600" u="sng" dirty="0" smtClean="0">
                <a:latin typeface="Baskerville Old Face" panose="02020602080505020303" pitchFamily="18" charset="0"/>
              </a:rPr>
              <a:t>Marilyn Monroe</a:t>
            </a:r>
            <a:r>
              <a:rPr lang="en-US" sz="3600" dirty="0" smtClean="0">
                <a:latin typeface="Baskerville Old Face" panose="02020602080505020303" pitchFamily="18" charset="0"/>
              </a:rPr>
              <a:t>, Christina Hendricks, </a:t>
            </a:r>
            <a:r>
              <a:rPr lang="en-US" sz="3600" u="sng" dirty="0" smtClean="0">
                <a:latin typeface="Baskerville Old Face" panose="02020602080505020303" pitchFamily="18" charset="0"/>
              </a:rPr>
              <a:t>Sophia Loren</a:t>
            </a:r>
            <a:r>
              <a:rPr lang="en-US" sz="3600" dirty="0" smtClean="0">
                <a:latin typeface="Baskerville Old Face" panose="02020602080505020303" pitchFamily="18" charset="0"/>
              </a:rPr>
              <a:t>, </a:t>
            </a:r>
            <a:r>
              <a:rPr lang="en-US" sz="3600" u="sng" dirty="0" smtClean="0">
                <a:latin typeface="Baskerville Old Face" panose="02020602080505020303" pitchFamily="18" charset="0"/>
              </a:rPr>
              <a:t>Kate Moss</a:t>
            </a:r>
            <a:r>
              <a:rPr lang="en-US" sz="3600" dirty="0" smtClean="0">
                <a:latin typeface="Baskerville Old Face" panose="02020602080505020303" pitchFamily="18" charset="0"/>
              </a:rPr>
              <a:t>, </a:t>
            </a:r>
            <a:r>
              <a:rPr lang="en-US" sz="3600" u="sng" dirty="0" smtClean="0">
                <a:latin typeface="Baskerville Old Face" panose="02020602080505020303" pitchFamily="18" charset="0"/>
              </a:rPr>
              <a:t>Salma Hayek</a:t>
            </a:r>
            <a:r>
              <a:rPr lang="en-US" sz="3600" dirty="0" smtClean="0">
                <a:latin typeface="Baskerville Old Face" panose="02020602080505020303" pitchFamily="18" charset="0"/>
              </a:rPr>
              <a:t> and even the </a:t>
            </a:r>
            <a:r>
              <a:rPr lang="en-US" sz="3600" u="sng" dirty="0" smtClean="0">
                <a:latin typeface="Baskerville Old Face" panose="02020602080505020303" pitchFamily="18" charset="0"/>
              </a:rPr>
              <a:t>Venus de Milo</a:t>
            </a:r>
            <a:r>
              <a:rPr lang="en-US" sz="3600" dirty="0" smtClean="0">
                <a:latin typeface="Baskerville Old Face" panose="02020602080505020303" pitchFamily="18" charset="0"/>
              </a:rPr>
              <a:t> all have ratios around 0.7, even though they have significantly different weights. Congruent with an evolutionary perspective, evidence suggests that humans use subtle biological cues, such as WHR, to indicate mate potential and fertility.</a:t>
            </a:r>
          </a:p>
          <a:p>
            <a:pPr marL="0" indent="0" fontAlgn="auto">
              <a:spcAft>
                <a:spcPts val="0"/>
              </a:spcAft>
              <a:buFont typeface="Arial" panose="020B0604020202020204" pitchFamily="34" charset="0"/>
              <a:buNone/>
              <a:defRPr/>
            </a:pP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cdn.collider.com/wp-content/uploads/mad-men-christina-hendricks1.jpg"/>
          <p:cNvPicPr>
            <a:picLocks noChangeAspect="1" noChangeArrowheads="1"/>
          </p:cNvPicPr>
          <p:nvPr/>
        </p:nvPicPr>
        <p:blipFill>
          <a:blip r:embed="rId2"/>
          <a:srcRect/>
          <a:stretch>
            <a:fillRect/>
          </a:stretch>
        </p:blipFill>
        <p:spPr bwMode="auto">
          <a:xfrm>
            <a:off x="4156075" y="3175"/>
            <a:ext cx="4981575" cy="6646863"/>
          </a:xfrm>
          <a:prstGeom prst="rect">
            <a:avLst/>
          </a:prstGeom>
          <a:noFill/>
          <a:ln w="9525">
            <a:noFill/>
            <a:miter lim="800000"/>
            <a:headEnd/>
            <a:tailEnd/>
          </a:ln>
        </p:spPr>
      </p:pic>
      <p:pic>
        <p:nvPicPr>
          <p:cNvPr id="1032" name="Picture 8" descr="http://i.dailymail.co.uk/i/pix/2015/08/14/17/2B5C343100000578-3198316-image-a-10_1439570295329.jpg"/>
          <p:cNvPicPr>
            <a:picLocks noChangeAspect="1" noChangeArrowheads="1"/>
          </p:cNvPicPr>
          <p:nvPr/>
        </p:nvPicPr>
        <p:blipFill>
          <a:blip r:embed="rId3"/>
          <a:srcRect/>
          <a:stretch>
            <a:fillRect/>
          </a:stretch>
        </p:blipFill>
        <p:spPr bwMode="auto">
          <a:xfrm>
            <a:off x="0" y="0"/>
            <a:ext cx="4402138" cy="5867400"/>
          </a:xfrm>
          <a:prstGeom prst="rect">
            <a:avLst/>
          </a:prstGeom>
          <a:noFill/>
          <a:ln w="9525">
            <a:noFill/>
            <a:miter lim="800000"/>
            <a:headEnd/>
            <a:tailEnd/>
          </a:ln>
        </p:spPr>
      </p:pic>
      <p:pic>
        <p:nvPicPr>
          <p:cNvPr id="8" name="Picture 4" descr="http://a.abcnews.com/images/Entertainment/CB_sophia_loren_04_jef_ss_130918_2x3_1600.jpg"/>
          <p:cNvPicPr>
            <a:picLocks noChangeAspect="1" noChangeArrowheads="1"/>
          </p:cNvPicPr>
          <p:nvPr/>
        </p:nvPicPr>
        <p:blipFill>
          <a:blip r:embed="rId4"/>
          <a:srcRect/>
          <a:stretch>
            <a:fillRect/>
          </a:stretch>
        </p:blipFill>
        <p:spPr bwMode="auto">
          <a:xfrm>
            <a:off x="2376488" y="1447800"/>
            <a:ext cx="3559175" cy="5257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32"/>
                                        </p:tgtEl>
                                        <p:attrNameLst>
                                          <p:attrName>style.visibility</p:attrName>
                                        </p:attrNameLst>
                                      </p:cBhvr>
                                      <p:to>
                                        <p:strVal val="visible"/>
                                      </p:to>
                                    </p:set>
                                    <p:animEffect transition="in" filter="fade">
                                      <p:cBhvr>
                                        <p:cTn id="7" dur="1000"/>
                                        <p:tgtEl>
                                          <p:spTgt spid="1032"/>
                                        </p:tgtEl>
                                      </p:cBhvr>
                                    </p:animEffect>
                                    <p:anim calcmode="lin" valueType="num">
                                      <p:cBhvr>
                                        <p:cTn id="8" dur="1000" fill="hold"/>
                                        <p:tgtEl>
                                          <p:spTgt spid="1032"/>
                                        </p:tgtEl>
                                        <p:attrNameLst>
                                          <p:attrName>ppt_x</p:attrName>
                                        </p:attrNameLst>
                                      </p:cBhvr>
                                      <p:tavLst>
                                        <p:tav tm="0">
                                          <p:val>
                                            <p:strVal val="#ppt_x"/>
                                          </p:val>
                                        </p:tav>
                                        <p:tav tm="100000">
                                          <p:val>
                                            <p:strVal val="#ppt_x"/>
                                          </p:val>
                                        </p:tav>
                                      </p:tavLst>
                                    </p:anim>
                                    <p:anim calcmode="lin" valueType="num">
                                      <p:cBhvr>
                                        <p:cTn id="9" dur="1000" fill="hold"/>
                                        <p:tgtEl>
                                          <p:spTgt spid="103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30"/>
                                        </p:tgtEl>
                                        <p:attrNameLst>
                                          <p:attrName>style.visibility</p:attrName>
                                        </p:attrNameLst>
                                      </p:cBhvr>
                                      <p:to>
                                        <p:strVal val="visible"/>
                                      </p:to>
                                    </p:set>
                                    <p:animEffect transition="in" filter="fade">
                                      <p:cBhvr>
                                        <p:cTn id="21" dur="1000"/>
                                        <p:tgtEl>
                                          <p:spTgt spid="1030"/>
                                        </p:tgtEl>
                                      </p:cBhvr>
                                    </p:animEffect>
                                    <p:anim calcmode="lin" valueType="num">
                                      <p:cBhvr>
                                        <p:cTn id="22" dur="1000" fill="hold"/>
                                        <p:tgtEl>
                                          <p:spTgt spid="1030"/>
                                        </p:tgtEl>
                                        <p:attrNameLst>
                                          <p:attrName>ppt_x</p:attrName>
                                        </p:attrNameLst>
                                      </p:cBhvr>
                                      <p:tavLst>
                                        <p:tav tm="0">
                                          <p:val>
                                            <p:strVal val="#ppt_x"/>
                                          </p:val>
                                        </p:tav>
                                        <p:tav tm="100000">
                                          <p:val>
                                            <p:strVal val="#ppt_x"/>
                                          </p:val>
                                        </p:tav>
                                      </p:tavLst>
                                    </p:anim>
                                    <p:anim calcmode="lin" valueType="num">
                                      <p:cBhvr>
                                        <p:cTn id="23" dur="1000" fill="hold"/>
                                        <p:tgtEl>
                                          <p:spTgt spid="10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TotalTime>
  <Words>4420</Words>
  <Application>Microsoft Office PowerPoint</Application>
  <PresentationFormat>On-screen Show (4:3)</PresentationFormat>
  <Paragraphs>506</Paragraphs>
  <Slides>70</Slides>
  <Notes>1</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Office Theme</vt:lpstr>
      <vt:lpstr>Unit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BBC The Human Face: Beauty</vt:lpstr>
      <vt:lpstr>3 Predictable stages of a relationship: </vt:lpstr>
      <vt:lpstr>PowerPoint Presentation</vt:lpstr>
      <vt:lpstr>PowerPoint Presentation</vt:lpstr>
      <vt:lpstr>PowerPoint Presentation</vt:lpstr>
      <vt:lpstr>The Purpose of Marriage   </vt:lpstr>
      <vt:lpstr>PowerPoint Presentation</vt:lpstr>
      <vt:lpstr>The Wheel Theory of Love </vt:lpstr>
      <vt:lpstr>PowerPoint Presentation</vt:lpstr>
      <vt:lpstr>PowerPoint Presentation</vt:lpstr>
      <vt:lpstr>PowerPoint Presentation</vt:lpstr>
      <vt:lpstr>PowerPoint Presentation</vt:lpstr>
      <vt:lpstr>PowerPoint Presentation</vt:lpstr>
      <vt:lpstr>PowerPoint Presentation</vt:lpstr>
      <vt:lpstr>Gary Chapman’s  The Five Love Languages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Five Languages of Apology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Stimulus-Value-Role Theory  </vt:lpstr>
      <vt:lpstr>Arranged Marriages </vt:lpstr>
      <vt:lpstr> Problems, Conflict and Power  </vt:lpstr>
      <vt:lpstr>PowerPoint Presentation</vt:lpstr>
      <vt:lpstr>PowerPoint Presentation</vt:lpstr>
      <vt:lpstr>PowerPoint Presentation</vt:lpstr>
      <vt:lpstr>PowerPoint Presentation</vt:lpstr>
      <vt:lpstr>PowerPoint Presentation</vt:lpstr>
      <vt:lpstr>Socialization and Mate Selection</vt:lpstr>
      <vt:lpstr>Theories of Mate Selection </vt:lpstr>
      <vt:lpstr>PowerPoint Presentation</vt:lpstr>
      <vt:lpstr>PowerPoint Presentation</vt:lpstr>
      <vt:lpstr>Sternberg’s Love Triangle: </vt:lpstr>
      <vt:lpstr>PowerPoint Presentation</vt:lpstr>
      <vt:lpstr>Biology of Love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dc:title>
  <dc:creator>Lynn Glover</dc:creator>
  <cp:lastModifiedBy>Lynn Glover</cp:lastModifiedBy>
  <cp:revision>39</cp:revision>
  <dcterms:created xsi:type="dcterms:W3CDTF">2016-02-16T19:46:38Z</dcterms:created>
  <dcterms:modified xsi:type="dcterms:W3CDTF">2016-04-18T17:13:02Z</dcterms:modified>
</cp:coreProperties>
</file>