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89" r:id="rId34"/>
    <p:sldId id="290" r:id="rId35"/>
    <p:sldId id="291" r:id="rId36"/>
    <p:sldId id="303" r:id="rId37"/>
    <p:sldId id="304" r:id="rId38"/>
    <p:sldId id="305" r:id="rId39"/>
    <p:sldId id="306" r:id="rId40"/>
    <p:sldId id="307" r:id="rId41"/>
    <p:sldId id="308" r:id="rId42"/>
    <p:sldId id="309" r:id="rId43"/>
    <p:sldId id="298" r:id="rId44"/>
    <p:sldId id="299" r:id="rId45"/>
    <p:sldId id="300" r:id="rId46"/>
    <p:sldId id="302" r:id="rId47"/>
    <p:sldId id="301" r:id="rId48"/>
    <p:sldId id="292" r:id="rId49"/>
    <p:sldId id="294" r:id="rId50"/>
    <p:sldId id="293" r:id="rId51"/>
    <p:sldId id="296" r:id="rId52"/>
    <p:sldId id="297" r:id="rId53"/>
    <p:sldId id="310" r:id="rId54"/>
    <p:sldId id="311" r:id="rId55"/>
    <p:sldId id="313" r:id="rId56"/>
    <p:sldId id="314"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13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FE2F916-77AC-4361-9077-068DAEC2890F}" type="slidenum">
              <a:rPr lang="en-US" altLang="en-US"/>
              <a:pPr>
                <a:defRPr/>
              </a:pPr>
              <a:t>‹#›</a:t>
            </a:fld>
            <a:endParaRPr lang="en-US" altLang="en-US"/>
          </a:p>
        </p:txBody>
      </p:sp>
    </p:spTree>
    <p:extLst>
      <p:ext uri="{BB962C8B-B14F-4D97-AF65-F5344CB8AC3E}">
        <p14:creationId xmlns:p14="http://schemas.microsoft.com/office/powerpoint/2010/main" val="1772968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A41048-C7A6-4873-9E7A-72E074220C58}" type="slidenum">
              <a:rPr lang="en-US" altLang="en-US"/>
              <a:pPr>
                <a:defRPr/>
              </a:pPr>
              <a:t>‹#›</a:t>
            </a:fld>
            <a:endParaRPr lang="en-US" altLang="en-US"/>
          </a:p>
        </p:txBody>
      </p:sp>
    </p:spTree>
    <p:extLst>
      <p:ext uri="{BB962C8B-B14F-4D97-AF65-F5344CB8AC3E}">
        <p14:creationId xmlns:p14="http://schemas.microsoft.com/office/powerpoint/2010/main" val="3448834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CCCC3A6-1EE4-4C61-BB22-9FEF2B045EE8}" type="slidenum">
              <a:rPr lang="en-US" altLang="en-US"/>
              <a:pPr>
                <a:defRPr/>
              </a:pPr>
              <a:t>‹#›</a:t>
            </a:fld>
            <a:endParaRPr lang="en-US" altLang="en-US"/>
          </a:p>
        </p:txBody>
      </p:sp>
    </p:spTree>
    <p:extLst>
      <p:ext uri="{BB962C8B-B14F-4D97-AF65-F5344CB8AC3E}">
        <p14:creationId xmlns:p14="http://schemas.microsoft.com/office/powerpoint/2010/main" val="4189891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4BA1D28-8AEC-4915-A3DC-765EEF3E3481}" type="slidenum">
              <a:rPr lang="en-US" altLang="en-US"/>
              <a:pPr>
                <a:defRPr/>
              </a:pPr>
              <a:t>‹#›</a:t>
            </a:fld>
            <a:endParaRPr lang="en-US" altLang="en-US"/>
          </a:p>
        </p:txBody>
      </p:sp>
    </p:spTree>
    <p:extLst>
      <p:ext uri="{BB962C8B-B14F-4D97-AF65-F5344CB8AC3E}">
        <p14:creationId xmlns:p14="http://schemas.microsoft.com/office/powerpoint/2010/main" val="3920943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A95078D-3405-477F-83E3-EE5E9AD7EDD0}" type="slidenum">
              <a:rPr lang="en-US" altLang="en-US"/>
              <a:pPr>
                <a:defRPr/>
              </a:pPr>
              <a:t>‹#›</a:t>
            </a:fld>
            <a:endParaRPr lang="en-US" altLang="en-US"/>
          </a:p>
        </p:txBody>
      </p:sp>
    </p:spTree>
    <p:extLst>
      <p:ext uri="{BB962C8B-B14F-4D97-AF65-F5344CB8AC3E}">
        <p14:creationId xmlns:p14="http://schemas.microsoft.com/office/powerpoint/2010/main" val="335676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3EEBA0C-73A5-4776-990C-FE703BE64007}" type="slidenum">
              <a:rPr lang="en-US" altLang="en-US"/>
              <a:pPr>
                <a:defRPr/>
              </a:pPr>
              <a:t>‹#›</a:t>
            </a:fld>
            <a:endParaRPr lang="en-US" altLang="en-US"/>
          </a:p>
        </p:txBody>
      </p:sp>
    </p:spTree>
    <p:extLst>
      <p:ext uri="{BB962C8B-B14F-4D97-AF65-F5344CB8AC3E}">
        <p14:creationId xmlns:p14="http://schemas.microsoft.com/office/powerpoint/2010/main" val="308329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BD6A8D2-8192-4AFB-A679-411B2FE12817}" type="slidenum">
              <a:rPr lang="en-US" altLang="en-US"/>
              <a:pPr>
                <a:defRPr/>
              </a:pPr>
              <a:t>‹#›</a:t>
            </a:fld>
            <a:endParaRPr lang="en-US" altLang="en-US"/>
          </a:p>
        </p:txBody>
      </p:sp>
    </p:spTree>
    <p:extLst>
      <p:ext uri="{BB962C8B-B14F-4D97-AF65-F5344CB8AC3E}">
        <p14:creationId xmlns:p14="http://schemas.microsoft.com/office/powerpoint/2010/main" val="753463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713B801-8524-4743-B6D7-CE371734E50D}" type="slidenum">
              <a:rPr lang="en-US" altLang="en-US"/>
              <a:pPr>
                <a:defRPr/>
              </a:pPr>
              <a:t>‹#›</a:t>
            </a:fld>
            <a:endParaRPr lang="en-US" altLang="en-US"/>
          </a:p>
        </p:txBody>
      </p:sp>
    </p:spTree>
    <p:extLst>
      <p:ext uri="{BB962C8B-B14F-4D97-AF65-F5344CB8AC3E}">
        <p14:creationId xmlns:p14="http://schemas.microsoft.com/office/powerpoint/2010/main" val="1799029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E8B11C1-4995-49B1-B1AC-8CB15676BEDD}" type="slidenum">
              <a:rPr lang="en-US" altLang="en-US"/>
              <a:pPr>
                <a:defRPr/>
              </a:pPr>
              <a:t>‹#›</a:t>
            </a:fld>
            <a:endParaRPr lang="en-US" altLang="en-US"/>
          </a:p>
        </p:txBody>
      </p:sp>
    </p:spTree>
    <p:extLst>
      <p:ext uri="{BB962C8B-B14F-4D97-AF65-F5344CB8AC3E}">
        <p14:creationId xmlns:p14="http://schemas.microsoft.com/office/powerpoint/2010/main" val="126421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3CD0A7E-5291-4337-8691-253E39920BED}" type="slidenum">
              <a:rPr lang="en-US" altLang="en-US"/>
              <a:pPr>
                <a:defRPr/>
              </a:pPr>
              <a:t>‹#›</a:t>
            </a:fld>
            <a:endParaRPr lang="en-US" altLang="en-US"/>
          </a:p>
        </p:txBody>
      </p:sp>
    </p:spTree>
    <p:extLst>
      <p:ext uri="{BB962C8B-B14F-4D97-AF65-F5344CB8AC3E}">
        <p14:creationId xmlns:p14="http://schemas.microsoft.com/office/powerpoint/2010/main" val="1309964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3B41C88-66CC-4E43-8460-EC7AA2A10AD6}" type="slidenum">
              <a:rPr lang="en-US" altLang="en-US"/>
              <a:pPr>
                <a:defRPr/>
              </a:pPr>
              <a:t>‹#›</a:t>
            </a:fld>
            <a:endParaRPr lang="en-US" altLang="en-US"/>
          </a:p>
        </p:txBody>
      </p:sp>
    </p:spTree>
    <p:extLst>
      <p:ext uri="{BB962C8B-B14F-4D97-AF65-F5344CB8AC3E}">
        <p14:creationId xmlns:p14="http://schemas.microsoft.com/office/powerpoint/2010/main" val="2705809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DD845338-1383-488F-9554-34EF3E99472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parents.com/videos/v/63983316/sperm-meets-egg-weeks-1-to-3-of-pregnancy.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youtube.com/watch?v=XNosUEzteac" TargetMode="External"/><Relationship Id="rId2" Type="http://schemas.openxmlformats.org/officeDocument/2006/relationships/hyperlink" Target="http://americanpregnancy.org/labor-and-birth/first-stage-of-labor/" TargetMode="External"/><Relationship Id="rId1" Type="http://schemas.openxmlformats.org/officeDocument/2006/relationships/slideLayout" Target="../slideLayouts/slideLayout2.xml"/><Relationship Id="rId5" Type="http://schemas.openxmlformats.org/officeDocument/2006/relationships/hyperlink" Target="http://www.msichicago.org/experiment/make-room-for-baby/" TargetMode="External"/><Relationship Id="rId4" Type="http://schemas.openxmlformats.org/officeDocument/2006/relationships/hyperlink" Target="https://www.youtube.com/watch?v=WFDkb3ZuJTY"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babycenter.ca/a177/the-stages-of-childbirth#ixzz497lf8ogY"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0"/>
            <a:ext cx="7772400" cy="838200"/>
          </a:xfrm>
        </p:spPr>
        <p:txBody>
          <a:bodyPr/>
          <a:lstStyle/>
          <a:p>
            <a:pPr eaLnBrk="1" hangingPunct="1"/>
            <a:r>
              <a:rPr lang="en-US" altLang="en-US" b="1" smtClean="0">
                <a:latin typeface="Bookman Old Style" pitchFamily="18" charset="0"/>
              </a:rPr>
              <a:t>Unit 4: Parenting</a:t>
            </a:r>
          </a:p>
        </p:txBody>
      </p:sp>
      <p:pic>
        <p:nvPicPr>
          <p:cNvPr id="2051" name="Picture 5" descr="sleeping-babies-karen-wiltshir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777875"/>
            <a:ext cx="6781800" cy="608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898" decel="100000" fill="hold"/>
                                        <p:tgtEl>
                                          <p:spTgt spid="205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05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2051"/>
                                        </p:tgtEl>
                                        <p:attrNameLst>
                                          <p:attrName>style.visibility</p:attrName>
                                        </p:attrNameLst>
                                      </p:cBhvr>
                                      <p:to>
                                        <p:strVal val="visible"/>
                                      </p:to>
                                    </p:set>
                                    <p:animEffect transition="in" filter="fade">
                                      <p:cBhvr>
                                        <p:cTn id="15" dur="1000"/>
                                        <p:tgtEl>
                                          <p:spTgt spid="2051"/>
                                        </p:tgtEl>
                                      </p:cBhvr>
                                    </p:animEffect>
                                    <p:anim calcmode="lin" valueType="num">
                                      <p:cBhvr>
                                        <p:cTn id="16" dur="1000" fill="hold"/>
                                        <p:tgtEl>
                                          <p:spTgt spid="2051"/>
                                        </p:tgtEl>
                                        <p:attrNameLst>
                                          <p:attrName>ppt_x</p:attrName>
                                        </p:attrNameLst>
                                      </p:cBhvr>
                                      <p:tavLst>
                                        <p:tav tm="0">
                                          <p:val>
                                            <p:strVal val="#ppt_x"/>
                                          </p:val>
                                        </p:tav>
                                        <p:tav tm="100000">
                                          <p:val>
                                            <p:strVal val="#ppt_x"/>
                                          </p:val>
                                        </p:tav>
                                      </p:tavLst>
                                    </p:anim>
                                    <p:anim calcmode="lin" valueType="num">
                                      <p:cBhvr>
                                        <p:cTn id="17"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eaLnBrk="1" hangingPunct="1">
              <a:buFontTx/>
              <a:buNone/>
              <a:defRPr/>
            </a:pPr>
            <a:r>
              <a:rPr lang="en-US" sz="2400" b="1" dirty="0" smtClean="0">
                <a:latin typeface="Bookman Old Style" panose="02050604050505020204" pitchFamily="18" charset="0"/>
              </a:rPr>
              <a:t>Factors in decision to have children</a:t>
            </a:r>
            <a:r>
              <a:rPr lang="en-US" sz="2400" dirty="0" smtClean="0">
                <a:latin typeface="Bookman Old Style" panose="02050604050505020204" pitchFamily="18" charset="0"/>
              </a:rPr>
              <a:t> </a:t>
            </a:r>
          </a:p>
          <a:p>
            <a:pPr marL="0" indent="0" eaLnBrk="1" hangingPunct="1">
              <a:buFontTx/>
              <a:buNone/>
              <a:defRPr/>
            </a:pPr>
            <a:endParaRPr lang="en-US" sz="2400" dirty="0" smtClean="0">
              <a:latin typeface="Bookman Old Style" panose="02050604050505020204" pitchFamily="18" charset="0"/>
            </a:endParaRPr>
          </a:p>
          <a:p>
            <a:pPr eaLnBrk="1" hangingPunct="1">
              <a:defRPr/>
            </a:pPr>
            <a:r>
              <a:rPr lang="en-US" sz="2400" dirty="0" smtClean="0">
                <a:latin typeface="Bookman Old Style" panose="02050604050505020204" pitchFamily="18" charset="0"/>
              </a:rPr>
              <a:t>age/infertility issues</a:t>
            </a:r>
          </a:p>
          <a:p>
            <a:pPr eaLnBrk="1" hangingPunct="1">
              <a:defRPr/>
            </a:pPr>
            <a:r>
              <a:rPr lang="en-US" sz="2400" dirty="0" smtClean="0">
                <a:latin typeface="Bookman Old Style" panose="02050604050505020204" pitchFamily="18" charset="0"/>
              </a:rPr>
              <a:t>divorce rates</a:t>
            </a:r>
          </a:p>
          <a:p>
            <a:pPr eaLnBrk="1" hangingPunct="1">
              <a:defRPr/>
            </a:pPr>
            <a:r>
              <a:rPr lang="en-US" sz="2400" dirty="0" smtClean="0">
                <a:latin typeface="Bookman Old Style" panose="02050604050505020204" pitchFamily="18" charset="0"/>
              </a:rPr>
              <a:t>improved infant mortality rates</a:t>
            </a:r>
          </a:p>
          <a:p>
            <a:pPr eaLnBrk="1" hangingPunct="1">
              <a:defRPr/>
            </a:pPr>
            <a:r>
              <a:rPr lang="en-US" sz="2400" dirty="0" smtClean="0">
                <a:latin typeface="Bookman Old Style" panose="02050604050505020204" pitchFamily="18" charset="0"/>
              </a:rPr>
              <a:t>societal views: 90 % Canadians have or intend to have children </a:t>
            </a:r>
          </a:p>
          <a:p>
            <a:pPr eaLnBrk="1" hangingPunct="1">
              <a:defRPr/>
            </a:pPr>
            <a:r>
              <a:rPr lang="en-US" sz="2400" dirty="0" smtClean="0">
                <a:latin typeface="Bookman Old Style" panose="02050604050505020204" pitchFamily="18" charset="0"/>
              </a:rPr>
              <a:t>Religion</a:t>
            </a:r>
          </a:p>
          <a:p>
            <a:pPr eaLnBrk="1" hangingPunct="1">
              <a:defRPr/>
            </a:pPr>
            <a:r>
              <a:rPr lang="en-US" sz="2400" dirty="0" smtClean="0">
                <a:latin typeface="Bookman Old Style" panose="02050604050505020204" pitchFamily="18" charset="0"/>
              </a:rPr>
              <a:t>economics: societal &amp; personal</a:t>
            </a:r>
          </a:p>
          <a:p>
            <a:pPr eaLnBrk="1" hangingPunct="1">
              <a:defRPr/>
            </a:pPr>
            <a:r>
              <a:rPr lang="en-US" sz="2400" dirty="0" smtClean="0">
                <a:latin typeface="Bookman Old Style" panose="02050604050505020204" pitchFamily="18" charset="0"/>
              </a:rPr>
              <a:t>feelings about children</a:t>
            </a:r>
          </a:p>
          <a:p>
            <a:pPr eaLnBrk="1" hangingPunct="1">
              <a:defRPr/>
            </a:pPr>
            <a:r>
              <a:rPr lang="en-US" sz="2400" dirty="0" smtClean="0">
                <a:latin typeface="Bookman Old Style" panose="02050604050505020204" pitchFamily="18" charset="0"/>
              </a:rPr>
              <a:t>psychological readiness</a:t>
            </a:r>
          </a:p>
          <a:p>
            <a:pPr eaLnBrk="1" hangingPunct="1">
              <a:defRPr/>
            </a:pPr>
            <a:r>
              <a:rPr lang="en-US" sz="2400" dirty="0" smtClean="0">
                <a:latin typeface="Bookman Old Style" panose="02050604050505020204" pitchFamily="18" charset="0"/>
              </a:rPr>
              <a:t>genetic diseases</a:t>
            </a:r>
          </a:p>
          <a:p>
            <a:pPr eaLnBrk="1" hangingPunct="1">
              <a:defRPr/>
            </a:pPr>
            <a:r>
              <a:rPr lang="en-US" sz="2400" dirty="0" smtClean="0">
                <a:latin typeface="Bookman Old Style" panose="02050604050505020204" pitchFamily="18" charset="0"/>
              </a:rPr>
              <a:t>pressure from peers/parents</a:t>
            </a:r>
          </a:p>
          <a:p>
            <a:pPr eaLnBrk="1" hangingPunct="1">
              <a:defRPr/>
            </a:pPr>
            <a:r>
              <a:rPr lang="en-US" sz="2400" dirty="0" smtClean="0">
                <a:latin typeface="Bookman Old Style" panose="02050604050505020204" pitchFamily="18" charset="0"/>
              </a:rPr>
              <a:t>support from workplace and other career considerations</a:t>
            </a:r>
          </a:p>
          <a:p>
            <a:pPr eaLnBrk="1" hangingPunct="1">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lstStyle/>
          <a:p>
            <a:pPr eaLnBrk="1" hangingPunct="1">
              <a:defRPr/>
            </a:pPr>
            <a:r>
              <a:rPr lang="en-US" dirty="0" smtClean="0">
                <a:latin typeface="Bookman Old Style" panose="02050604050505020204" pitchFamily="18" charset="0"/>
              </a:rPr>
              <a:t>Read Considerations of Same Sex Couples p.313-314</a:t>
            </a:r>
          </a:p>
          <a:p>
            <a:pPr marL="0" indent="0" eaLnBrk="1" hangingPunct="1">
              <a:buFontTx/>
              <a:buNone/>
              <a:defRPr/>
            </a:pPr>
            <a:r>
              <a:rPr lang="en-US" sz="2800" b="1" dirty="0" smtClean="0">
                <a:latin typeface="Bookman Old Style" panose="02050604050505020204" pitchFamily="18" charset="0"/>
              </a:rPr>
              <a:t>When?</a:t>
            </a:r>
            <a:endParaRPr lang="en-US" sz="2800" dirty="0" smtClean="0">
              <a:latin typeface="Bookman Old Style" panose="02050604050505020204" pitchFamily="18" charset="0"/>
            </a:endParaRPr>
          </a:p>
          <a:p>
            <a:pPr eaLnBrk="1" hangingPunct="1">
              <a:defRPr/>
            </a:pPr>
            <a:r>
              <a:rPr lang="en-US" sz="2800" dirty="0" smtClean="0">
                <a:latin typeface="Bookman Old Style" panose="02050604050505020204" pitchFamily="18" charset="0"/>
              </a:rPr>
              <a:t>most women were 20-24 years old</a:t>
            </a:r>
          </a:p>
          <a:p>
            <a:pPr eaLnBrk="1" hangingPunct="1">
              <a:defRPr/>
            </a:pPr>
            <a:r>
              <a:rPr lang="en-US" sz="2800" dirty="0" smtClean="0">
                <a:latin typeface="Bookman Old Style" panose="02050604050505020204" pitchFamily="18" charset="0"/>
              </a:rPr>
              <a:t>shift to later: average age 29 at first child</a:t>
            </a:r>
          </a:p>
          <a:p>
            <a:pPr eaLnBrk="1" hangingPunct="1">
              <a:defRPr/>
            </a:pPr>
            <a:r>
              <a:rPr lang="en-US" sz="2800" dirty="0" smtClean="0">
                <a:latin typeface="Bookman Old Style" panose="02050604050505020204" pitchFamily="18" charset="0"/>
              </a:rPr>
              <a:t>1970: 14% were 30 – 34</a:t>
            </a:r>
          </a:p>
          <a:p>
            <a:pPr eaLnBrk="1" hangingPunct="1">
              <a:defRPr/>
            </a:pPr>
            <a:r>
              <a:rPr lang="en-US" sz="2800" dirty="0" smtClean="0">
                <a:latin typeface="Bookman Old Style" panose="02050604050505020204" pitchFamily="18" charset="0"/>
              </a:rPr>
              <a:t>1990: 30% were 30 – 34</a:t>
            </a:r>
          </a:p>
          <a:p>
            <a:pPr marL="0" indent="0" eaLnBrk="1" hangingPunct="1">
              <a:buFontTx/>
              <a:buNone/>
              <a:defRPr/>
            </a:pPr>
            <a:r>
              <a:rPr lang="en-US" sz="2800" b="1" u="sng" dirty="0" smtClean="0">
                <a:latin typeface="Bookman Old Style" panose="02050604050505020204" pitchFamily="18" charset="0"/>
              </a:rPr>
              <a:t>How Many? </a:t>
            </a:r>
            <a:endParaRPr lang="en-US" sz="2800" dirty="0" smtClean="0">
              <a:latin typeface="Bookman Old Style" panose="02050604050505020204" pitchFamily="18" charset="0"/>
            </a:endParaRPr>
          </a:p>
          <a:p>
            <a:pPr eaLnBrk="1" hangingPunct="1">
              <a:defRPr/>
            </a:pPr>
            <a:r>
              <a:rPr lang="en-US" sz="2800" dirty="0" smtClean="0">
                <a:latin typeface="Bookman Old Style" panose="02050604050505020204" pitchFamily="18" charset="0"/>
              </a:rPr>
              <a:t>1960 average 3.8 per family</a:t>
            </a:r>
          </a:p>
          <a:p>
            <a:pPr eaLnBrk="1" hangingPunct="1">
              <a:defRPr/>
            </a:pPr>
            <a:r>
              <a:rPr lang="en-US" sz="2800" dirty="0" smtClean="0">
                <a:latin typeface="Bookman Old Style" panose="02050604050505020204" pitchFamily="18" charset="0"/>
              </a:rPr>
              <a:t>2000 average 1.5 per family</a:t>
            </a:r>
          </a:p>
          <a:p>
            <a:pPr eaLnBrk="1" hangingPunct="1">
              <a:defRPr/>
            </a:pPr>
            <a:r>
              <a:rPr lang="en-US" sz="2800" dirty="0" smtClean="0">
                <a:latin typeface="Bookman Old Style" panose="02050604050505020204" pitchFamily="18" charset="0"/>
              </a:rPr>
              <a:t>most families have 2 or 3</a:t>
            </a:r>
            <a:r>
              <a:rPr lang="en-US" sz="2400" dirty="0" smtClean="0">
                <a:latin typeface="Bookman Old Style" panose="02050604050505020204" pitchFamily="18" charset="0"/>
              </a:rPr>
              <a:t> </a:t>
            </a:r>
          </a:p>
          <a:p>
            <a:pPr eaLnBrk="1" hangingPunct="1">
              <a:defRPr/>
            </a:pPr>
            <a:endParaRPr lang="en-US" sz="2400" dirty="0" smtClean="0">
              <a:latin typeface="Bookman Old Style" panose="0205060405050502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lstStyle/>
          <a:p>
            <a:pPr>
              <a:defRPr/>
            </a:pPr>
            <a:r>
              <a:rPr lang="en-US" sz="1600" dirty="0"/>
              <a:t>Baby boom — or </a:t>
            </a:r>
            <a:r>
              <a:rPr lang="en-US" sz="1600" dirty="0" smtClean="0"/>
              <a:t>bust? By </a:t>
            </a:r>
            <a:r>
              <a:rPr lang="en-US" sz="1600" b="1" cap="small" dirty="0" smtClean="0"/>
              <a:t>Jason Heat </a:t>
            </a:r>
            <a:r>
              <a:rPr lang="en-US" sz="1050" b="1" cap="small" dirty="0" smtClean="0"/>
              <a:t>http://business.financialpost.com/personal-finance/managing-wealth/baby-boom-or-bust</a:t>
            </a:r>
            <a:endParaRPr lang="en-US" sz="1050" dirty="0" smtClean="0"/>
          </a:p>
          <a:p>
            <a:pPr>
              <a:defRPr/>
            </a:pPr>
            <a:r>
              <a:rPr lang="en-US" sz="1600" dirty="0" smtClean="0"/>
              <a:t>Canada's </a:t>
            </a:r>
            <a:r>
              <a:rPr lang="en-US" sz="1600" dirty="0"/>
              <a:t>new baby boom may bust young couples' expenses</a:t>
            </a:r>
          </a:p>
          <a:p>
            <a:pPr>
              <a:defRPr/>
            </a:pPr>
            <a:r>
              <a:rPr lang="en-US" sz="1600" dirty="0"/>
              <a:t>Canadians are waiting until later in life to have children, and recent census data suggests they are having more of them. So does that mean those extra years will be spent diligently saving for their parenting years?</a:t>
            </a:r>
          </a:p>
          <a:p>
            <a:pPr>
              <a:defRPr/>
            </a:pPr>
            <a:r>
              <a:rPr lang="en-US" sz="1600" dirty="0"/>
              <a:t>Or instead are young people entrenching poor spending habits that will just be exacerbated when the costs of raising a family kick in?</a:t>
            </a:r>
          </a:p>
          <a:p>
            <a:pPr>
              <a:defRPr/>
            </a:pPr>
            <a:r>
              <a:rPr lang="en-US" sz="1600" dirty="0"/>
              <a:t>The number of children under the age of five increased by 11% between 2006 and 2011 according to Statistics Canada census data</a:t>
            </a:r>
          </a:p>
          <a:p>
            <a:pPr>
              <a:defRPr/>
            </a:pPr>
            <a:r>
              <a:rPr lang="en-US" sz="1600" dirty="0"/>
              <a:t>With proper planning, today’s young couples can potentially set themselves up to enter parenthood in better financial shape than previous generations who had children much earlier in life. They are on average better educated than their parents, have higher relative incomes and have more time to build up their savings to prepare for family life.</a:t>
            </a:r>
          </a:p>
          <a:p>
            <a:pPr>
              <a:defRPr/>
            </a:pPr>
            <a:r>
              <a:rPr lang="en-US" sz="1600" dirty="0"/>
              <a:t>The number of children under the age of five increased by 11% between 2006 and 2011 according to Statistics Canada census data. This is the largest increase since the tail end of the Baby Boom period, 50 years ago. The last five years have also seen the fertility rate increase to 1.7 children per woman from 1.5.</a:t>
            </a:r>
          </a:p>
          <a:p>
            <a:pPr>
              <a:defRPr/>
            </a:pPr>
            <a:r>
              <a:rPr lang="en-US" sz="1600" dirty="0"/>
              <a:t>The average age of a first-time mother in 1983 was 26.9 years of age. In 2012, 29 years later, the average first-time mother was well over 29 years old. Interestingly, the average age of brides has steadily increased to 31.5 years and for grooms, to 34 years.</a:t>
            </a:r>
          </a:p>
          <a:p>
            <a:pPr>
              <a:defRPr/>
            </a:pPr>
            <a:r>
              <a:rPr lang="en-US" sz="1600" dirty="0"/>
              <a:t>Education is one of the primary reasons for delaying marriage and children. Women with a university degree have children an average of five years later than those without an undergraduate degree.</a:t>
            </a:r>
          </a:p>
          <a:p>
            <a:pPr>
              <a:defRPr/>
            </a:pP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eaLnBrk="1" hangingPunct="1">
              <a:buFontTx/>
              <a:buNone/>
              <a:defRPr/>
            </a:pPr>
            <a:r>
              <a:rPr lang="en-US" b="1" dirty="0" smtClean="0">
                <a:latin typeface="Bookman Old Style" panose="02050604050505020204" pitchFamily="18" charset="0"/>
              </a:rPr>
              <a:t>Why?</a:t>
            </a:r>
            <a:endParaRPr lang="en-US" dirty="0" smtClean="0">
              <a:latin typeface="Bookman Old Style" panose="02050604050505020204" pitchFamily="18" charset="0"/>
            </a:endParaRPr>
          </a:p>
          <a:p>
            <a:pPr eaLnBrk="1" hangingPunct="1">
              <a:defRPr/>
            </a:pPr>
            <a:r>
              <a:rPr lang="en-US" dirty="0" smtClean="0">
                <a:latin typeface="Bookman Old Style" panose="02050604050505020204" pitchFamily="18" charset="0"/>
              </a:rPr>
              <a:t>Longer schooling, delayed marriage</a:t>
            </a:r>
          </a:p>
          <a:p>
            <a:pPr eaLnBrk="1" hangingPunct="1">
              <a:defRPr/>
            </a:pPr>
            <a:r>
              <a:rPr lang="en-US" dirty="0" smtClean="0">
                <a:latin typeface="Bookman Old Style" panose="02050604050505020204" pitchFamily="18" charset="0"/>
              </a:rPr>
              <a:t>Later = fewer (biological clock)</a:t>
            </a:r>
          </a:p>
          <a:p>
            <a:pPr eaLnBrk="1" hangingPunct="1">
              <a:defRPr/>
            </a:pPr>
            <a:r>
              <a:rPr lang="en-US" dirty="0" smtClean="0">
                <a:latin typeface="Bookman Old Style" panose="02050604050505020204" pitchFamily="18" charset="0"/>
              </a:rPr>
              <a:t>Economics: buy a home, take leave, pay for child care</a:t>
            </a:r>
          </a:p>
          <a:p>
            <a:pPr eaLnBrk="1" hangingPunct="1">
              <a:defRPr/>
            </a:pPr>
            <a:r>
              <a:rPr lang="en-US" dirty="0" smtClean="0">
                <a:latin typeface="Bookman Old Style" panose="02050604050505020204" pitchFamily="18" charset="0"/>
              </a:rPr>
              <a:t>Older parents reflected in media</a:t>
            </a:r>
          </a:p>
          <a:p>
            <a:pPr eaLnBrk="1" hangingPunct="1">
              <a:defRPr/>
            </a:pPr>
            <a:r>
              <a:rPr lang="en-US" dirty="0" smtClean="0">
                <a:latin typeface="Bookman Old Style" panose="02050604050505020204" pitchFamily="18" charset="0"/>
              </a:rPr>
              <a:t>Contraception widespread and efficient</a:t>
            </a:r>
          </a:p>
          <a:p>
            <a:pPr eaLnBrk="1" hangingPunct="1">
              <a:defRPr/>
            </a:pPr>
            <a:r>
              <a:rPr lang="en-US" dirty="0" smtClean="0">
                <a:latin typeface="Bookman Old Style" panose="02050604050505020204" pitchFamily="18" charset="0"/>
              </a:rPr>
              <a:t>Couples who have their desired # of now perform permanent forms of birth control through </a:t>
            </a:r>
            <a:r>
              <a:rPr lang="en-US" b="1" u="sng" dirty="0" smtClean="0">
                <a:latin typeface="Bookman Old Style" panose="02050604050505020204" pitchFamily="18" charset="0"/>
              </a:rPr>
              <a:t>tubal ligation</a:t>
            </a:r>
            <a:r>
              <a:rPr lang="en-US" dirty="0" smtClean="0">
                <a:latin typeface="Bookman Old Style" panose="02050604050505020204" pitchFamily="18" charset="0"/>
              </a:rPr>
              <a:t> or a </a:t>
            </a:r>
            <a:r>
              <a:rPr lang="en-US" b="1" u="sng" dirty="0" smtClean="0">
                <a:latin typeface="Bookman Old Style" panose="02050604050505020204" pitchFamily="18" charset="0"/>
              </a:rPr>
              <a:t>vasectomy.</a:t>
            </a:r>
            <a:endParaRPr lang="en-US" dirty="0" smtClean="0">
              <a:latin typeface="Bookman Old Style" panose="02050604050505020204" pitchFamily="18" charset="0"/>
            </a:endParaRPr>
          </a:p>
          <a:p>
            <a:pPr eaLnBrk="1" hangingPunct="1">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049963"/>
          </a:xfrm>
        </p:spPr>
        <p:txBody>
          <a:bodyPr/>
          <a:lstStyle/>
          <a:p>
            <a:pPr eaLnBrk="1" hangingPunct="1">
              <a:defRPr/>
            </a:pPr>
            <a:r>
              <a:rPr lang="en-US" sz="2000" b="1" dirty="0" smtClean="0">
                <a:latin typeface="Bookman Old Style" panose="02050604050505020204" pitchFamily="18" charset="0"/>
              </a:rPr>
              <a:t>Case Study: Deciding to Have a Child: Emma and Sanjay’s Story p.316-317 Q 1-5</a:t>
            </a:r>
          </a:p>
          <a:p>
            <a:pPr marL="0" indent="0" eaLnBrk="1" hangingPunct="1">
              <a:buFontTx/>
              <a:buNone/>
              <a:defRPr/>
            </a:pPr>
            <a:r>
              <a:rPr lang="en-US" sz="2200" b="1" u="sng" dirty="0" smtClean="0">
                <a:latin typeface="Bookman Old Style" panose="02050604050505020204" pitchFamily="18" charset="0"/>
              </a:rPr>
              <a:t>Childlessness</a:t>
            </a:r>
            <a:endParaRPr lang="en-US" sz="2200" dirty="0" smtClean="0">
              <a:latin typeface="Bookman Old Style" panose="02050604050505020204" pitchFamily="18" charset="0"/>
            </a:endParaRPr>
          </a:p>
          <a:p>
            <a:pPr eaLnBrk="1" hangingPunct="1">
              <a:defRPr/>
            </a:pPr>
            <a:r>
              <a:rPr lang="en-US" sz="2200" dirty="0" smtClean="0">
                <a:latin typeface="Bookman Old Style" panose="02050604050505020204" pitchFamily="18" charset="0"/>
              </a:rPr>
              <a:t>1993 survey: 35.2% couples were childless</a:t>
            </a:r>
          </a:p>
          <a:p>
            <a:pPr eaLnBrk="1" hangingPunct="1">
              <a:defRPr/>
            </a:pPr>
            <a:r>
              <a:rPr lang="en-US" sz="2200" dirty="0" smtClean="0">
                <a:latin typeface="Bookman Old Style" panose="02050604050505020204" pitchFamily="18" charset="0"/>
              </a:rPr>
              <a:t>9.6% expected to remain so.</a:t>
            </a:r>
          </a:p>
          <a:p>
            <a:pPr marL="0" indent="0" eaLnBrk="1" hangingPunct="1">
              <a:buFontTx/>
              <a:buNone/>
              <a:defRPr/>
            </a:pPr>
            <a:endParaRPr lang="en-US" sz="2200" dirty="0" smtClean="0">
              <a:latin typeface="Bookman Old Style" panose="02050604050505020204" pitchFamily="18" charset="0"/>
            </a:endParaRPr>
          </a:p>
          <a:p>
            <a:pPr marL="0" indent="0" eaLnBrk="1" hangingPunct="1">
              <a:buFontTx/>
              <a:buNone/>
              <a:defRPr/>
            </a:pPr>
            <a:r>
              <a:rPr lang="en-US" sz="2200" b="1" u="sng" dirty="0" smtClean="0">
                <a:latin typeface="Bookman Old Style" panose="02050604050505020204" pitchFamily="18" charset="0"/>
              </a:rPr>
              <a:t>Voluntary Childlessness</a:t>
            </a:r>
            <a:endParaRPr lang="en-US" sz="2200" dirty="0" smtClean="0">
              <a:latin typeface="Bookman Old Style" panose="02050604050505020204" pitchFamily="18" charset="0"/>
            </a:endParaRPr>
          </a:p>
          <a:p>
            <a:pPr eaLnBrk="1" hangingPunct="1">
              <a:defRPr/>
            </a:pPr>
            <a:r>
              <a:rPr lang="en-US" sz="2200" dirty="0" smtClean="0">
                <a:latin typeface="Bookman Old Style" panose="02050604050505020204" pitchFamily="18" charset="0"/>
              </a:rPr>
              <a:t>social exchange perspective: costs outweigh the benefits</a:t>
            </a:r>
          </a:p>
          <a:p>
            <a:pPr eaLnBrk="1" hangingPunct="1">
              <a:defRPr/>
            </a:pPr>
            <a:r>
              <a:rPr lang="en-US" sz="2200" dirty="0" smtClean="0">
                <a:latin typeface="Bookman Old Style" panose="02050604050505020204" pitchFamily="18" charset="0"/>
              </a:rPr>
              <a:t>marital satisfaction is higher among voluntary childless couples</a:t>
            </a:r>
          </a:p>
          <a:p>
            <a:pPr marL="0" indent="0" eaLnBrk="1" hangingPunct="1">
              <a:buFontTx/>
              <a:buNone/>
              <a:defRPr/>
            </a:pPr>
            <a:endParaRPr lang="en-US" sz="2200" dirty="0" smtClean="0">
              <a:latin typeface="Bookman Old Style" panose="02050604050505020204" pitchFamily="18" charset="0"/>
            </a:endParaRPr>
          </a:p>
          <a:p>
            <a:pPr marL="0" indent="0" eaLnBrk="1" hangingPunct="1">
              <a:buFontTx/>
              <a:buNone/>
              <a:defRPr/>
            </a:pPr>
            <a:r>
              <a:rPr lang="en-US" sz="2200" b="1" u="sng" dirty="0" smtClean="0">
                <a:latin typeface="Bookman Old Style" panose="02050604050505020204" pitchFamily="18" charset="0"/>
              </a:rPr>
              <a:t>Natural Childlessness/Infertility</a:t>
            </a:r>
            <a:endParaRPr lang="en-US" sz="2200" dirty="0" smtClean="0">
              <a:latin typeface="Bookman Old Style" panose="02050604050505020204" pitchFamily="18" charset="0"/>
            </a:endParaRPr>
          </a:p>
          <a:p>
            <a:pPr eaLnBrk="1" hangingPunct="1">
              <a:defRPr/>
            </a:pPr>
            <a:r>
              <a:rPr lang="en-US" sz="2200" dirty="0" smtClean="0">
                <a:latin typeface="Bookman Old Style" panose="02050604050505020204" pitchFamily="18" charset="0"/>
              </a:rPr>
              <a:t>lots of pressure, frustrations</a:t>
            </a:r>
          </a:p>
          <a:p>
            <a:pPr eaLnBrk="1" hangingPunct="1">
              <a:defRPr/>
            </a:pPr>
            <a:r>
              <a:rPr lang="en-US" sz="2200" dirty="0" smtClean="0">
                <a:latin typeface="Bookman Old Style" panose="02050604050505020204" pitchFamily="18" charset="0"/>
              </a:rPr>
              <a:t>years of fertility treatments, may ultimately be unsuccessful</a:t>
            </a:r>
          </a:p>
          <a:p>
            <a:pPr eaLnBrk="1" hangingPunct="1">
              <a:defRPr/>
            </a:pPr>
            <a:r>
              <a:rPr lang="en-US" sz="2200" dirty="0" smtClean="0">
                <a:latin typeface="Bookman Old Style" panose="02050604050505020204" pitchFamily="18" charset="0"/>
              </a:rPr>
              <a:t>impact on work, finances, social life</a:t>
            </a:r>
          </a:p>
          <a:p>
            <a:pPr marL="0" indent="0" eaLnBrk="1" hangingPunct="1">
              <a:buFontTx/>
              <a:buNone/>
              <a:defRPr/>
            </a:pPr>
            <a:r>
              <a:rPr lang="en-US" sz="1800" dirty="0" smtClean="0">
                <a:latin typeface="Bookman Old Style" panose="02050604050505020204" pitchFamily="18" charset="0"/>
              </a:rPr>
              <a:t> </a:t>
            </a:r>
          </a:p>
          <a:p>
            <a:pPr eaLnBrk="1" hangingPunct="1">
              <a:defRPr/>
            </a:pPr>
            <a:endParaRPr lang="en-US" sz="1800" dirty="0" smtClean="0">
              <a:latin typeface="Bookman Old Style" panose="02050604050505020204" pitchFamily="18" charset="0"/>
            </a:endParaRPr>
          </a:p>
          <a:p>
            <a:pPr eaLnBrk="1" hangingPunct="1">
              <a:defRPr/>
            </a:pPr>
            <a:endParaRPr lang="en-US" sz="1800" dirty="0" smtClean="0">
              <a:latin typeface="Bookman Old Style" panose="0205060405050502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1000"/>
                                        <p:tgtEl>
                                          <p:spTgt spid="3">
                                            <p:txEl>
                                              <p:pRg st="9" end="9"/>
                                            </p:txEl>
                                          </p:spTgt>
                                        </p:tgtEl>
                                      </p:cBhvr>
                                    </p:animEffect>
                                    <p:anim calcmode="lin" valueType="num">
                                      <p:cBhvr>
                                        <p:cTn id="4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1000"/>
                                        <p:tgtEl>
                                          <p:spTgt spid="3">
                                            <p:txEl>
                                              <p:pRg st="10" end="10"/>
                                            </p:txEl>
                                          </p:spTgt>
                                        </p:tgtEl>
                                      </p:cBhvr>
                                    </p:animEffect>
                                    <p:anim calcmode="lin" valueType="num">
                                      <p:cBhvr>
                                        <p:cTn id="5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Effect transition="in" filter="fade">
                                      <p:cBhvr>
                                        <p:cTn id="58" dur="1000"/>
                                        <p:tgtEl>
                                          <p:spTgt spid="3">
                                            <p:txEl>
                                              <p:pRg st="11" end="11"/>
                                            </p:txEl>
                                          </p:spTgt>
                                        </p:tgtEl>
                                      </p:cBhvr>
                                    </p:animEffect>
                                    <p:anim calcmode="lin" valueType="num">
                                      <p:cBhvr>
                                        <p:cTn id="5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fade">
                                      <p:cBhvr>
                                        <p:cTn id="63" dur="1000"/>
                                        <p:tgtEl>
                                          <p:spTgt spid="3">
                                            <p:txEl>
                                              <p:pRg st="12" end="12"/>
                                            </p:txEl>
                                          </p:spTgt>
                                        </p:tgtEl>
                                      </p:cBhvr>
                                    </p:animEffect>
                                    <p:anim calcmode="lin" valueType="num">
                                      <p:cBhvr>
                                        <p:cTn id="6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57200" y="228600"/>
            <a:ext cx="8229600" cy="5897563"/>
          </a:xfrm>
        </p:spPr>
        <p:txBody>
          <a:bodyPr/>
          <a:lstStyle/>
          <a:p>
            <a:pPr eaLnBrk="1" hangingPunct="1"/>
            <a:r>
              <a:rPr lang="en-US" altLang="en-US" smtClean="0">
                <a:latin typeface="Bookman Old Style" pitchFamily="18" charset="0"/>
              </a:rPr>
              <a:t>Adoption: read p.315 - 317</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smtClean="0">
                <a:latin typeface="Bookman Old Style" pitchFamily="18" charset="0"/>
              </a:rPr>
              <a:t/>
            </a:r>
            <a:br>
              <a:rPr lang="en-US" altLang="en-US" b="1" smtClean="0">
                <a:latin typeface="Bookman Old Style" pitchFamily="18" charset="0"/>
              </a:rPr>
            </a:br>
            <a:r>
              <a:rPr lang="en-US" altLang="en-US" b="1" smtClean="0">
                <a:latin typeface="Bookman Old Style" pitchFamily="18" charset="0"/>
              </a:rPr>
              <a:t>Parenting Styles</a:t>
            </a:r>
            <a:r>
              <a:rPr lang="en-CA" altLang="en-US" smtClean="0">
                <a:latin typeface="Bookman Old Style" pitchFamily="18" charset="0"/>
              </a:rPr>
              <a:t/>
            </a:r>
            <a:br>
              <a:rPr lang="en-CA" altLang="en-US" smtClean="0">
                <a:latin typeface="Bookman Old Style" pitchFamily="18" charset="0"/>
              </a:rPr>
            </a:br>
            <a:r>
              <a:rPr lang="en-US" altLang="en-US" b="1" smtClean="0"/>
              <a:t> </a:t>
            </a:r>
            <a:r>
              <a:rPr lang="en-CA" altLang="en-US" smtClean="0"/>
              <a:t/>
            </a:r>
            <a:br>
              <a:rPr lang="en-CA" altLang="en-US" smtClean="0"/>
            </a:br>
            <a:endParaRPr lang="en-CA" altLang="en-US" smtClean="0"/>
          </a:p>
        </p:txBody>
      </p:sp>
      <p:sp>
        <p:nvSpPr>
          <p:cNvPr id="3" name="Content Placeholder 2"/>
          <p:cNvSpPr>
            <a:spLocks noGrp="1"/>
          </p:cNvSpPr>
          <p:nvPr>
            <p:ph idx="1"/>
          </p:nvPr>
        </p:nvSpPr>
        <p:spPr>
          <a:xfrm>
            <a:off x="457200" y="990600"/>
            <a:ext cx="8229600" cy="5135563"/>
          </a:xfrm>
        </p:spPr>
        <p:txBody>
          <a:bodyPr/>
          <a:lstStyle/>
          <a:p>
            <a:pPr>
              <a:defRPr/>
            </a:pPr>
            <a:r>
              <a:rPr lang="en-US" dirty="0">
                <a:latin typeface="Bookman Old Style" panose="02050604050505020204" pitchFamily="18" charset="0"/>
              </a:rPr>
              <a:t>Canada is individualistic and independence</a:t>
            </a:r>
            <a:endParaRPr lang="en-CA" dirty="0">
              <a:latin typeface="Bookman Old Style" panose="02050604050505020204" pitchFamily="18" charset="0"/>
            </a:endParaRPr>
          </a:p>
          <a:p>
            <a:pPr>
              <a:defRPr/>
            </a:pPr>
            <a:r>
              <a:rPr lang="en-US" dirty="0">
                <a:latin typeface="Bookman Old Style" panose="02050604050505020204" pitchFamily="18" charset="0"/>
              </a:rPr>
              <a:t>Many other cultures: reciprocity and </a:t>
            </a:r>
            <a:r>
              <a:rPr lang="en-US" dirty="0" smtClean="0">
                <a:latin typeface="Bookman Old Style" panose="02050604050505020204" pitchFamily="18" charset="0"/>
              </a:rPr>
              <a:t>obligation</a:t>
            </a:r>
            <a:endParaRPr lang="en-CA" dirty="0">
              <a:latin typeface="Bookman Old Style" panose="02050604050505020204" pitchFamily="18" charset="0"/>
            </a:endParaRPr>
          </a:p>
          <a:p>
            <a:pPr marL="0" indent="0">
              <a:buFontTx/>
              <a:buNone/>
              <a:defRPr/>
            </a:pPr>
            <a:r>
              <a:rPr lang="en-US" b="1" dirty="0">
                <a:latin typeface="Bookman Old Style" panose="02050604050505020204" pitchFamily="18" charset="0"/>
              </a:rPr>
              <a:t>3 Basic Styles:</a:t>
            </a:r>
            <a:endParaRPr lang="en-CA" dirty="0">
              <a:latin typeface="Bookman Old Style" panose="02050604050505020204" pitchFamily="18" charset="0"/>
            </a:endParaRPr>
          </a:p>
          <a:p>
            <a:pPr>
              <a:defRPr/>
            </a:pPr>
            <a:r>
              <a:rPr lang="en-US" b="1" dirty="0">
                <a:latin typeface="Bookman Old Style" panose="02050604050505020204" pitchFamily="18" charset="0"/>
              </a:rPr>
              <a:t>Authoritarian</a:t>
            </a:r>
            <a:endParaRPr lang="en-CA" dirty="0">
              <a:latin typeface="Bookman Old Style" panose="02050604050505020204" pitchFamily="18" charset="0"/>
            </a:endParaRPr>
          </a:p>
          <a:p>
            <a:pPr>
              <a:defRPr/>
            </a:pPr>
            <a:r>
              <a:rPr lang="en-US" dirty="0">
                <a:latin typeface="Bookman Old Style" panose="02050604050505020204" pitchFamily="18" charset="0"/>
              </a:rPr>
              <a:t>Use more physical punishment</a:t>
            </a:r>
            <a:endParaRPr lang="en-CA" dirty="0">
              <a:latin typeface="Bookman Old Style" panose="02050604050505020204" pitchFamily="18" charset="0"/>
            </a:endParaRPr>
          </a:p>
          <a:p>
            <a:pPr>
              <a:defRPr/>
            </a:pPr>
            <a:r>
              <a:rPr lang="en-US" dirty="0">
                <a:latin typeface="Bookman Old Style" panose="02050604050505020204" pitchFamily="18" charset="0"/>
              </a:rPr>
              <a:t>Negative effects on child</a:t>
            </a:r>
            <a:endParaRPr lang="en-CA" dirty="0">
              <a:latin typeface="Bookman Old Style" panose="02050604050505020204" pitchFamily="18" charset="0"/>
            </a:endParaRPr>
          </a:p>
          <a:p>
            <a:pPr>
              <a:defRPr/>
            </a:pPr>
            <a:r>
              <a:rPr lang="en-US" dirty="0">
                <a:latin typeface="Bookman Old Style" panose="02050604050505020204" pitchFamily="18" charset="0"/>
              </a:rPr>
              <a:t>Feel rejected</a:t>
            </a:r>
            <a:endParaRPr lang="en-CA" dirty="0">
              <a:latin typeface="Bookman Old Style" panose="02050604050505020204" pitchFamily="18" charset="0"/>
            </a:endParaRPr>
          </a:p>
          <a:p>
            <a:pPr>
              <a:defRPr/>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lstStyle/>
          <a:p>
            <a:pPr marL="0" indent="0">
              <a:buFontTx/>
              <a:buNone/>
              <a:defRPr/>
            </a:pPr>
            <a:r>
              <a:rPr lang="en-US" b="1" dirty="0">
                <a:latin typeface="Bookman Old Style" panose="02050604050505020204" pitchFamily="18" charset="0"/>
              </a:rPr>
              <a:t>Permissive (Authority-less)</a:t>
            </a:r>
            <a:endParaRPr lang="en-CA" dirty="0">
              <a:latin typeface="Bookman Old Style" panose="02050604050505020204" pitchFamily="18" charset="0"/>
            </a:endParaRPr>
          </a:p>
          <a:p>
            <a:pPr>
              <a:defRPr/>
            </a:pPr>
            <a:r>
              <a:rPr lang="en-US" dirty="0">
                <a:latin typeface="Bookman Old Style" panose="02050604050505020204" pitchFamily="18" charset="0"/>
              </a:rPr>
              <a:t>Warmth and encouragement; few boundaries</a:t>
            </a:r>
            <a:endParaRPr lang="en-CA" dirty="0">
              <a:latin typeface="Bookman Old Style" panose="02050604050505020204" pitchFamily="18" charset="0"/>
            </a:endParaRPr>
          </a:p>
          <a:p>
            <a:pPr>
              <a:defRPr/>
            </a:pPr>
            <a:r>
              <a:rPr lang="en-US" dirty="0">
                <a:latin typeface="Bookman Old Style" panose="02050604050505020204" pitchFamily="18" charset="0"/>
              </a:rPr>
              <a:t>Irresponsible, impulsive, immature or flighty and anxious</a:t>
            </a:r>
            <a:endParaRPr lang="en-CA" dirty="0">
              <a:latin typeface="Bookman Old Style" panose="02050604050505020204" pitchFamily="18" charset="0"/>
            </a:endParaRPr>
          </a:p>
          <a:p>
            <a:pPr marL="0" indent="0">
              <a:buFontTx/>
              <a:buNone/>
              <a:defRPr/>
            </a:pPr>
            <a:endParaRPr lang="en-US" dirty="0" smtClean="0"/>
          </a:p>
          <a:p>
            <a:pPr marL="0" indent="0">
              <a:buFontTx/>
              <a:buNone/>
              <a:defRPr/>
            </a:pPr>
            <a:r>
              <a:rPr lang="en-US" b="1" dirty="0">
                <a:latin typeface="Bookman Old Style" panose="02050604050505020204" pitchFamily="18" charset="0"/>
              </a:rPr>
              <a:t>Authoritative</a:t>
            </a:r>
            <a:endParaRPr lang="en-CA" dirty="0">
              <a:latin typeface="Bookman Old Style" panose="02050604050505020204" pitchFamily="18" charset="0"/>
            </a:endParaRPr>
          </a:p>
          <a:p>
            <a:pPr>
              <a:defRPr/>
            </a:pPr>
            <a:r>
              <a:rPr lang="en-US" dirty="0">
                <a:latin typeface="Bookman Old Style" panose="02050604050505020204" pitchFamily="18" charset="0"/>
              </a:rPr>
              <a:t>Optimum balance of control and warmth</a:t>
            </a:r>
            <a:endParaRPr lang="en-CA" dirty="0">
              <a:latin typeface="Bookman Old Style" panose="02050604050505020204" pitchFamily="18" charset="0"/>
            </a:endParaRPr>
          </a:p>
          <a:p>
            <a:pPr marL="0" indent="0">
              <a:buFontTx/>
              <a:buNone/>
              <a:defRPr/>
            </a:pPr>
            <a:r>
              <a:rPr lang="en-US" dirty="0" smtClean="0">
                <a:latin typeface="Bookman Old Style" panose="02050604050505020204" pitchFamily="18" charset="0"/>
              </a:rPr>
              <a:t>Read Impact of Parenting Style on Children p.335-337</a:t>
            </a:r>
            <a:endParaRPr lang="en-CA" dirty="0">
              <a:latin typeface="Bookman Old Style" panose="0205060405050502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b="1" smtClean="0">
                <a:latin typeface="Bookman Old Style" pitchFamily="18" charset="0"/>
              </a:rPr>
              <a:t>Factors inhibiting good parenting:</a:t>
            </a:r>
            <a:r>
              <a:rPr lang="en-CA" altLang="en-US" sz="3200" smtClean="0">
                <a:latin typeface="Bookman Old Style" pitchFamily="18" charset="0"/>
              </a:rPr>
              <a:t/>
            </a:r>
            <a:br>
              <a:rPr lang="en-CA" altLang="en-US" sz="3200" smtClean="0">
                <a:latin typeface="Bookman Old Style" pitchFamily="18" charset="0"/>
              </a:rPr>
            </a:br>
            <a:endParaRPr lang="en-CA" altLang="en-US" sz="3200" smtClean="0">
              <a:latin typeface="Bookman Old Style" pitchFamily="18" charset="0"/>
            </a:endParaRPr>
          </a:p>
        </p:txBody>
      </p:sp>
      <p:sp>
        <p:nvSpPr>
          <p:cNvPr id="3" name="Content Placeholder 2"/>
          <p:cNvSpPr>
            <a:spLocks noGrp="1"/>
          </p:cNvSpPr>
          <p:nvPr>
            <p:ph idx="1"/>
          </p:nvPr>
        </p:nvSpPr>
        <p:spPr>
          <a:xfrm>
            <a:off x="457200" y="1066800"/>
            <a:ext cx="8229600" cy="5059363"/>
          </a:xfrm>
        </p:spPr>
        <p:txBody>
          <a:bodyPr/>
          <a:lstStyle/>
          <a:p>
            <a:pPr>
              <a:defRPr/>
            </a:pPr>
            <a:r>
              <a:rPr lang="en-US" dirty="0" smtClean="0">
                <a:latin typeface="Bookman Old Style" panose="02050604050505020204" pitchFamily="18" charset="0"/>
              </a:rPr>
              <a:t>Economic </a:t>
            </a:r>
            <a:r>
              <a:rPr lang="en-US" dirty="0">
                <a:latin typeface="Bookman Old Style" panose="02050604050505020204" pitchFamily="18" charset="0"/>
              </a:rPr>
              <a:t>hardship</a:t>
            </a:r>
            <a:endParaRPr lang="en-CA" dirty="0">
              <a:latin typeface="Bookman Old Style" panose="02050604050505020204" pitchFamily="18" charset="0"/>
            </a:endParaRPr>
          </a:p>
          <a:p>
            <a:pPr>
              <a:defRPr/>
            </a:pPr>
            <a:r>
              <a:rPr lang="en-US" dirty="0">
                <a:latin typeface="Bookman Old Style" panose="02050604050505020204" pitchFamily="18" charset="0"/>
              </a:rPr>
              <a:t>Maternal antisocial </a:t>
            </a:r>
            <a:r>
              <a:rPr lang="en-US" dirty="0" err="1">
                <a:latin typeface="Bookman Old Style" panose="02050604050505020204" pitchFamily="18" charset="0"/>
              </a:rPr>
              <a:t>behaviour</a:t>
            </a:r>
            <a:endParaRPr lang="en-CA" dirty="0">
              <a:latin typeface="Bookman Old Style" panose="02050604050505020204" pitchFamily="18" charset="0"/>
            </a:endParaRPr>
          </a:p>
          <a:p>
            <a:pPr>
              <a:defRPr/>
            </a:pPr>
            <a:r>
              <a:rPr lang="en-US" dirty="0" err="1">
                <a:latin typeface="Bookman Old Style" panose="02050604050505020204" pitchFamily="18" charset="0"/>
              </a:rPr>
              <a:t>Neighbourhood</a:t>
            </a:r>
            <a:r>
              <a:rPr lang="en-US" dirty="0">
                <a:latin typeface="Bookman Old Style" panose="02050604050505020204" pitchFamily="18" charset="0"/>
              </a:rPr>
              <a:t> poverty</a:t>
            </a:r>
            <a:endParaRPr lang="en-CA" dirty="0">
              <a:latin typeface="Bookman Old Style" panose="02050604050505020204" pitchFamily="18" charset="0"/>
            </a:endParaRPr>
          </a:p>
          <a:p>
            <a:pPr>
              <a:defRPr/>
            </a:pPr>
            <a:r>
              <a:rPr lang="en-US" dirty="0">
                <a:latin typeface="Bookman Old Style" panose="02050604050505020204" pitchFamily="18" charset="0"/>
              </a:rPr>
              <a:t>Positive parenting techniques can reduce impact of risks</a:t>
            </a:r>
            <a:endParaRPr lang="en-CA" dirty="0">
              <a:latin typeface="Bookman Old Style" panose="02050604050505020204" pitchFamily="18" charset="0"/>
            </a:endParaRPr>
          </a:p>
          <a:p>
            <a:pPr marL="0" indent="0">
              <a:buFontTx/>
              <a:buNone/>
              <a:defRPr/>
            </a:pPr>
            <a:endParaRPr lang="en-CA" dirty="0"/>
          </a:p>
          <a:p>
            <a:pPr>
              <a:defRPr/>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altLang="en-US" sz="3600" b="1" smtClean="0">
                <a:latin typeface="Bookman Old Style" pitchFamily="18" charset="0"/>
              </a:rPr>
              <a:t/>
            </a:r>
            <a:br>
              <a:rPr lang="en-US" altLang="en-US" sz="3600" b="1" smtClean="0">
                <a:latin typeface="Bookman Old Style" pitchFamily="18" charset="0"/>
              </a:rPr>
            </a:br>
            <a:r>
              <a:rPr lang="en-US" altLang="en-US" sz="3600" b="1" smtClean="0">
                <a:latin typeface="Bookman Old Style" pitchFamily="18" charset="0"/>
              </a:rPr>
              <a:t>Parent-Child Relationships</a:t>
            </a:r>
            <a:r>
              <a:rPr lang="en-CA" altLang="en-US" sz="3600" smtClean="0">
                <a:latin typeface="Bookman Old Style" pitchFamily="18" charset="0"/>
              </a:rPr>
              <a:t/>
            </a:r>
            <a:br>
              <a:rPr lang="en-CA" altLang="en-US" sz="3600" smtClean="0">
                <a:latin typeface="Bookman Old Style" pitchFamily="18" charset="0"/>
              </a:rPr>
            </a:br>
            <a:r>
              <a:rPr lang="en-US" altLang="en-US" b="1" smtClean="0"/>
              <a:t> </a:t>
            </a:r>
            <a:r>
              <a:rPr lang="en-CA" altLang="en-US" smtClean="0"/>
              <a:t/>
            </a:r>
            <a:br>
              <a:rPr lang="en-CA" altLang="en-US" smtClean="0"/>
            </a:br>
            <a:endParaRPr lang="en-CA" altLang="en-US" smtClean="0"/>
          </a:p>
        </p:txBody>
      </p:sp>
      <p:sp>
        <p:nvSpPr>
          <p:cNvPr id="3" name="Content Placeholder 2"/>
          <p:cNvSpPr>
            <a:spLocks noGrp="1"/>
          </p:cNvSpPr>
          <p:nvPr>
            <p:ph idx="1"/>
          </p:nvPr>
        </p:nvSpPr>
        <p:spPr>
          <a:xfrm>
            <a:off x="457200" y="914400"/>
            <a:ext cx="8229600" cy="5638800"/>
          </a:xfrm>
        </p:spPr>
        <p:txBody>
          <a:bodyPr/>
          <a:lstStyle/>
          <a:p>
            <a:pPr marL="0" indent="0">
              <a:buFontTx/>
              <a:buNone/>
              <a:defRPr/>
            </a:pPr>
            <a:r>
              <a:rPr lang="en-US" sz="2800" b="1" dirty="0" smtClean="0">
                <a:latin typeface="Bookman Old Style" panose="02050604050505020204" pitchFamily="18" charset="0"/>
              </a:rPr>
              <a:t>Attachment</a:t>
            </a:r>
            <a:endParaRPr lang="en-CA" sz="2800" dirty="0">
              <a:latin typeface="Bookman Old Style" panose="02050604050505020204" pitchFamily="18" charset="0"/>
            </a:endParaRPr>
          </a:p>
          <a:p>
            <a:pPr>
              <a:defRPr/>
            </a:pPr>
            <a:r>
              <a:rPr lang="en-US" sz="2800" dirty="0" err="1">
                <a:latin typeface="Bookman Old Style" panose="02050604050505020204" pitchFamily="18" charset="0"/>
              </a:rPr>
              <a:t>Behaviours</a:t>
            </a:r>
            <a:r>
              <a:rPr lang="en-US" sz="2800" dirty="0">
                <a:latin typeface="Bookman Old Style" panose="02050604050505020204" pitchFamily="18" charset="0"/>
              </a:rPr>
              <a:t> that meet the need of an infant to maintain or attain proximity and protection with a parent (physical contact and love</a:t>
            </a:r>
            <a:r>
              <a:rPr lang="en-US" sz="2800" dirty="0" smtClean="0">
                <a:latin typeface="Bookman Old Style" panose="02050604050505020204" pitchFamily="18" charset="0"/>
              </a:rPr>
              <a:t>)</a:t>
            </a:r>
            <a:endParaRPr lang="en-CA" sz="2800" dirty="0">
              <a:latin typeface="Bookman Old Style" panose="02050604050505020204" pitchFamily="18" charset="0"/>
            </a:endParaRPr>
          </a:p>
          <a:p>
            <a:pPr marL="0" indent="0">
              <a:buFontTx/>
              <a:buNone/>
              <a:defRPr/>
            </a:pPr>
            <a:r>
              <a:rPr lang="en-US" sz="2800" b="1" dirty="0">
                <a:latin typeface="Bookman Old Style" panose="02050604050505020204" pitchFamily="18" charset="0"/>
              </a:rPr>
              <a:t>Experiment in </a:t>
            </a:r>
            <a:r>
              <a:rPr lang="en-US" sz="2800" b="1" dirty="0" smtClean="0">
                <a:latin typeface="Bookman Old Style" panose="02050604050505020204" pitchFamily="18" charset="0"/>
              </a:rPr>
              <a:t>Attachment</a:t>
            </a:r>
            <a:endParaRPr lang="en-CA" sz="2800" dirty="0">
              <a:latin typeface="Bookman Old Style" panose="02050604050505020204" pitchFamily="18" charset="0"/>
            </a:endParaRPr>
          </a:p>
          <a:p>
            <a:pPr>
              <a:defRPr/>
            </a:pPr>
            <a:r>
              <a:rPr lang="en-US" sz="2800" dirty="0">
                <a:latin typeface="Bookman Old Style" panose="02050604050505020204" pitchFamily="18" charset="0"/>
              </a:rPr>
              <a:t>Infants 6 – 24 months observed when a stranger is introduced</a:t>
            </a:r>
            <a:endParaRPr lang="en-CA" sz="2800" dirty="0">
              <a:latin typeface="Bookman Old Style" panose="02050604050505020204" pitchFamily="18" charset="0"/>
            </a:endParaRPr>
          </a:p>
          <a:p>
            <a:pPr>
              <a:defRPr/>
            </a:pPr>
            <a:r>
              <a:rPr lang="en-US" sz="2800" dirty="0">
                <a:latin typeface="Bookman Old Style" panose="02050604050505020204" pitchFamily="18" charset="0"/>
              </a:rPr>
              <a:t>Securely attached: head for mother (of father is mom is absent)</a:t>
            </a:r>
            <a:endParaRPr lang="en-CA" sz="2800" dirty="0">
              <a:latin typeface="Bookman Old Style" panose="02050604050505020204" pitchFamily="18" charset="0"/>
            </a:endParaRPr>
          </a:p>
          <a:p>
            <a:pPr>
              <a:defRPr/>
            </a:pPr>
            <a:r>
              <a:rPr lang="en-US" sz="2800" dirty="0">
                <a:latin typeface="Bookman Old Style" panose="02050604050505020204" pitchFamily="18" charset="0"/>
              </a:rPr>
              <a:t>Insecurely attached: avoid/resist parents</a:t>
            </a:r>
            <a:endParaRPr lang="en-CA" sz="2800" dirty="0">
              <a:latin typeface="Bookman Old Style" panose="02050604050505020204" pitchFamily="18" charset="0"/>
            </a:endParaRPr>
          </a:p>
          <a:p>
            <a:pPr>
              <a:defRPr/>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b="1" smtClean="0">
                <a:latin typeface="Bookman Old Style" pitchFamily="18" charset="0"/>
              </a:rPr>
              <a:t>Brief History of Parenting:</a:t>
            </a:r>
          </a:p>
        </p:txBody>
      </p:sp>
      <p:sp>
        <p:nvSpPr>
          <p:cNvPr id="3075" name="Rectangle 3"/>
          <p:cNvSpPr>
            <a:spLocks noGrp="1" noChangeArrowheads="1"/>
          </p:cNvSpPr>
          <p:nvPr>
            <p:ph type="body" idx="1"/>
          </p:nvPr>
        </p:nvSpPr>
        <p:spPr/>
        <p:txBody>
          <a:bodyPr/>
          <a:lstStyle/>
          <a:p>
            <a:pPr eaLnBrk="1" hangingPunct="1">
              <a:buFontTx/>
              <a:buNone/>
            </a:pPr>
            <a:r>
              <a:rPr lang="en-US" altLang="en-US" b="1" smtClean="0">
                <a:latin typeface="Bookman Old Style" pitchFamily="18" charset="0"/>
              </a:rPr>
              <a:t>Middle Ages</a:t>
            </a:r>
            <a:r>
              <a:rPr lang="en-US" altLang="en-US" smtClean="0">
                <a:latin typeface="Bookman Old Style" pitchFamily="18" charset="0"/>
              </a:rPr>
              <a:t>:</a:t>
            </a:r>
          </a:p>
          <a:p>
            <a:pPr eaLnBrk="1" hangingPunct="1"/>
            <a:r>
              <a:rPr lang="en-US" altLang="en-US" smtClean="0">
                <a:latin typeface="Bookman Old Style" pitchFamily="18" charset="0"/>
              </a:rPr>
              <a:t>Upper classes had children to continue lineage</a:t>
            </a:r>
          </a:p>
          <a:p>
            <a:pPr eaLnBrk="1" hangingPunct="1"/>
            <a:r>
              <a:rPr lang="en-US" altLang="en-US" smtClean="0">
                <a:latin typeface="Bookman Old Style" pitchFamily="18" charset="0"/>
              </a:rPr>
              <a:t>often sent away to a wet nurse</a:t>
            </a:r>
          </a:p>
          <a:p>
            <a:pPr eaLnBrk="1" hangingPunct="1"/>
            <a:r>
              <a:rPr lang="en-US" altLang="en-US" smtClean="0">
                <a:latin typeface="Bookman Old Style" pitchFamily="18" charset="0"/>
              </a:rPr>
              <a:t>lower classes had children for labour</a:t>
            </a:r>
          </a:p>
          <a:p>
            <a:pPr eaLnBrk="1" hangingPunct="1"/>
            <a:r>
              <a:rPr lang="en-US" altLang="en-US" smtClean="0">
                <a:latin typeface="Bookman Old Style" pitchFamily="18" charset="0"/>
              </a:rPr>
              <a:t>the lower classes nursed their own infants, and they followed parents to learn their work/trade.</a:t>
            </a:r>
          </a:p>
          <a:p>
            <a:pPr eaLnBrk="1" hangingPunct="1"/>
            <a:endParaRPr lang="en-US" altLang="en-US" smtClean="0">
              <a:latin typeface="Bookman Old Style"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898" decel="100000" fill="hold"/>
                                        <p:tgtEl>
                                          <p:spTgt spid="307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07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075">
                                            <p:txEl>
                                              <p:pRg st="0" end="0"/>
                                            </p:txEl>
                                          </p:spTgt>
                                        </p:tgtEl>
                                        <p:attrNameLst>
                                          <p:attrName>style.visibility</p:attrName>
                                        </p:attrNameLst>
                                      </p:cBhvr>
                                      <p:to>
                                        <p:strVal val="visible"/>
                                      </p:to>
                                    </p:set>
                                    <p:animEffect transition="in" filter="fade">
                                      <p:cBhvr>
                                        <p:cTn id="15" dur="1000"/>
                                        <p:tgtEl>
                                          <p:spTgt spid="3075">
                                            <p:txEl>
                                              <p:pRg st="0" end="0"/>
                                            </p:txEl>
                                          </p:spTgt>
                                        </p:tgtEl>
                                      </p:cBhvr>
                                    </p:animEffect>
                                    <p:anim calcmode="lin" valueType="num">
                                      <p:cBhvr>
                                        <p:cTn id="16"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07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07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075">
                                            <p:txEl>
                                              <p:pRg st="1" end="1"/>
                                            </p:txEl>
                                          </p:spTgt>
                                        </p:tgtEl>
                                        <p:attrNameLst>
                                          <p:attrName>style.visibility</p:attrName>
                                        </p:attrNameLst>
                                      </p:cBhvr>
                                      <p:to>
                                        <p:strVal val="visible"/>
                                      </p:to>
                                    </p:set>
                                    <p:animEffect transition="in" filter="fade">
                                      <p:cBhvr>
                                        <p:cTn id="23" dur="1000"/>
                                        <p:tgtEl>
                                          <p:spTgt spid="3075">
                                            <p:txEl>
                                              <p:pRg st="1" end="1"/>
                                            </p:txEl>
                                          </p:spTgt>
                                        </p:tgtEl>
                                      </p:cBhvr>
                                    </p:animEffect>
                                    <p:anim calcmode="lin" valueType="num">
                                      <p:cBhvr>
                                        <p:cTn id="24"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075">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07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075">
                                            <p:txEl>
                                              <p:pRg st="2" end="2"/>
                                            </p:txEl>
                                          </p:spTgt>
                                        </p:tgtEl>
                                        <p:attrNameLst>
                                          <p:attrName>style.visibility</p:attrName>
                                        </p:attrNameLst>
                                      </p:cBhvr>
                                      <p:to>
                                        <p:strVal val="visible"/>
                                      </p:to>
                                    </p:set>
                                    <p:animEffect transition="in" filter="fade">
                                      <p:cBhvr>
                                        <p:cTn id="31" dur="1000"/>
                                        <p:tgtEl>
                                          <p:spTgt spid="3075">
                                            <p:txEl>
                                              <p:pRg st="2" end="2"/>
                                            </p:txEl>
                                          </p:spTgt>
                                        </p:tgtEl>
                                      </p:cBhvr>
                                    </p:animEffect>
                                    <p:anim calcmode="lin" valueType="num">
                                      <p:cBhvr>
                                        <p:cTn id="32"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075">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07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075">
                                            <p:txEl>
                                              <p:pRg st="3" end="3"/>
                                            </p:txEl>
                                          </p:spTgt>
                                        </p:tgtEl>
                                        <p:attrNameLst>
                                          <p:attrName>style.visibility</p:attrName>
                                        </p:attrNameLst>
                                      </p:cBhvr>
                                      <p:to>
                                        <p:strVal val="visible"/>
                                      </p:to>
                                    </p:set>
                                    <p:animEffect transition="in" filter="fade">
                                      <p:cBhvr>
                                        <p:cTn id="39" dur="1000"/>
                                        <p:tgtEl>
                                          <p:spTgt spid="3075">
                                            <p:txEl>
                                              <p:pRg st="3" end="3"/>
                                            </p:txEl>
                                          </p:spTgt>
                                        </p:tgtEl>
                                      </p:cBhvr>
                                    </p:animEffect>
                                    <p:anim calcmode="lin" valueType="num">
                                      <p:cBhvr>
                                        <p:cTn id="40"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075">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07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075">
                                            <p:txEl>
                                              <p:pRg st="4" end="4"/>
                                            </p:txEl>
                                          </p:spTgt>
                                        </p:tgtEl>
                                        <p:attrNameLst>
                                          <p:attrName>style.visibility</p:attrName>
                                        </p:attrNameLst>
                                      </p:cBhvr>
                                      <p:to>
                                        <p:strVal val="visible"/>
                                      </p:to>
                                    </p:set>
                                    <p:animEffect transition="in" filter="fade">
                                      <p:cBhvr>
                                        <p:cTn id="47" dur="1000"/>
                                        <p:tgtEl>
                                          <p:spTgt spid="3075">
                                            <p:txEl>
                                              <p:pRg st="4" end="4"/>
                                            </p:txEl>
                                          </p:spTgt>
                                        </p:tgtEl>
                                      </p:cBhvr>
                                    </p:animEffect>
                                    <p:anim calcmode="lin" valueType="num">
                                      <p:cBhvr>
                                        <p:cTn id="48"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3075">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307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b="1" smtClean="0">
                <a:latin typeface="Bookman Old Style" pitchFamily="18" charset="0"/>
              </a:rPr>
              <a:t/>
            </a:r>
            <a:br>
              <a:rPr lang="en-US" altLang="en-US" sz="4000" b="1" smtClean="0">
                <a:latin typeface="Bookman Old Style" pitchFamily="18" charset="0"/>
              </a:rPr>
            </a:br>
            <a:r>
              <a:rPr lang="en-US" altLang="en-US" sz="4000" b="1" smtClean="0">
                <a:latin typeface="Bookman Old Style" pitchFamily="18" charset="0"/>
              </a:rPr>
              <a:t>Attachment in later life</a:t>
            </a:r>
            <a:r>
              <a:rPr lang="en-CA" altLang="en-US" sz="4000" smtClean="0">
                <a:latin typeface="Bookman Old Style" pitchFamily="18" charset="0"/>
              </a:rPr>
              <a:t/>
            </a:r>
            <a:br>
              <a:rPr lang="en-CA" altLang="en-US" sz="4000" smtClean="0">
                <a:latin typeface="Bookman Old Style" pitchFamily="18" charset="0"/>
              </a:rPr>
            </a:br>
            <a:r>
              <a:rPr lang="en-US" altLang="en-US" sz="4000" b="1" smtClean="0">
                <a:latin typeface="Bookman Old Style" pitchFamily="18" charset="0"/>
              </a:rPr>
              <a:t> </a:t>
            </a:r>
            <a:r>
              <a:rPr lang="en-CA" altLang="en-US" smtClean="0"/>
              <a:t/>
            </a:r>
            <a:br>
              <a:rPr lang="en-CA" altLang="en-US" smtClean="0"/>
            </a:br>
            <a:endParaRPr lang="en-CA" altLang="en-US" smtClean="0"/>
          </a:p>
        </p:txBody>
      </p:sp>
      <p:sp>
        <p:nvSpPr>
          <p:cNvPr id="3" name="Content Placeholder 2"/>
          <p:cNvSpPr>
            <a:spLocks noGrp="1"/>
          </p:cNvSpPr>
          <p:nvPr>
            <p:ph idx="1"/>
          </p:nvPr>
        </p:nvSpPr>
        <p:spPr>
          <a:xfrm>
            <a:off x="457200" y="914400"/>
            <a:ext cx="8229600" cy="5410200"/>
          </a:xfrm>
        </p:spPr>
        <p:txBody>
          <a:bodyPr/>
          <a:lstStyle/>
          <a:p>
            <a:pPr marL="0" indent="0">
              <a:buFontTx/>
              <a:buNone/>
              <a:defRPr/>
            </a:pPr>
            <a:r>
              <a:rPr lang="en-US" b="1" dirty="0" smtClean="0">
                <a:latin typeface="Bookman Old Style" panose="02050604050505020204" pitchFamily="18" charset="0"/>
              </a:rPr>
              <a:t>Secure</a:t>
            </a:r>
            <a:r>
              <a:rPr lang="en-US" b="1" dirty="0">
                <a:latin typeface="Bookman Old Style" panose="02050604050505020204" pitchFamily="18" charset="0"/>
              </a:rPr>
              <a:t>:</a:t>
            </a:r>
            <a:r>
              <a:rPr lang="en-US" dirty="0">
                <a:latin typeface="Bookman Old Style" panose="02050604050505020204" pitchFamily="18" charset="0"/>
              </a:rPr>
              <a:t>  </a:t>
            </a:r>
            <a:endParaRPr lang="en-CA" dirty="0">
              <a:latin typeface="Bookman Old Style" panose="02050604050505020204" pitchFamily="18" charset="0"/>
            </a:endParaRPr>
          </a:p>
          <a:p>
            <a:pPr>
              <a:defRPr/>
            </a:pPr>
            <a:r>
              <a:rPr lang="en-US" dirty="0">
                <a:latin typeface="Bookman Old Style" panose="02050604050505020204" pitchFamily="18" charset="0"/>
              </a:rPr>
              <a:t>better adjusted adults</a:t>
            </a:r>
            <a:endParaRPr lang="en-CA" dirty="0">
              <a:latin typeface="Bookman Old Style" panose="02050604050505020204" pitchFamily="18" charset="0"/>
            </a:endParaRPr>
          </a:p>
          <a:p>
            <a:pPr>
              <a:defRPr/>
            </a:pPr>
            <a:r>
              <a:rPr lang="en-US" dirty="0">
                <a:latin typeface="Bookman Old Style" panose="02050604050505020204" pitchFamily="18" charset="0"/>
              </a:rPr>
              <a:t>Tend to come from higher </a:t>
            </a:r>
            <a:r>
              <a:rPr lang="en-US" dirty="0" smtClean="0">
                <a:latin typeface="Bookman Old Style" panose="02050604050505020204" pitchFamily="18" charset="0"/>
              </a:rPr>
              <a:t>incomes</a:t>
            </a:r>
            <a:endParaRPr lang="en-CA" dirty="0">
              <a:latin typeface="Bookman Old Style" panose="02050604050505020204" pitchFamily="18" charset="0"/>
            </a:endParaRPr>
          </a:p>
          <a:p>
            <a:pPr marL="0" indent="0">
              <a:buFontTx/>
              <a:buNone/>
              <a:defRPr/>
            </a:pPr>
            <a:r>
              <a:rPr lang="en-US" b="1" dirty="0">
                <a:latin typeface="Bookman Old Style" panose="02050604050505020204" pitchFamily="18" charset="0"/>
              </a:rPr>
              <a:t>Insecure:</a:t>
            </a:r>
            <a:r>
              <a:rPr lang="en-US" dirty="0">
                <a:latin typeface="Bookman Old Style" panose="02050604050505020204" pitchFamily="18" charset="0"/>
              </a:rPr>
              <a:t>  </a:t>
            </a:r>
            <a:endParaRPr lang="en-CA" dirty="0">
              <a:latin typeface="Bookman Old Style" panose="02050604050505020204" pitchFamily="18" charset="0"/>
            </a:endParaRPr>
          </a:p>
          <a:p>
            <a:pPr>
              <a:defRPr/>
            </a:pPr>
            <a:r>
              <a:rPr lang="en-US" dirty="0">
                <a:latin typeface="Bookman Old Style" panose="02050604050505020204" pitchFamily="18" charset="0"/>
              </a:rPr>
              <a:t>difficulty with trust, empathy, self-esteem, relationships</a:t>
            </a:r>
            <a:endParaRPr lang="en-CA" dirty="0">
              <a:latin typeface="Bookman Old Style" panose="02050604050505020204" pitchFamily="18" charset="0"/>
            </a:endParaRPr>
          </a:p>
          <a:p>
            <a:pPr>
              <a:defRPr/>
            </a:pPr>
            <a:r>
              <a:rPr lang="en-US" dirty="0">
                <a:latin typeface="Bookman Old Style" panose="02050604050505020204" pitchFamily="18" charset="0"/>
              </a:rPr>
              <a:t>Poor brain development leads to rage, anxiety, impulsiveness and violence</a:t>
            </a:r>
            <a:endParaRPr lang="en-CA" dirty="0">
              <a:latin typeface="Bookman Old Style" panose="02050604050505020204" pitchFamily="18" charset="0"/>
            </a:endParaRPr>
          </a:p>
          <a:p>
            <a:pPr>
              <a:defRPr/>
            </a:pPr>
            <a:r>
              <a:rPr lang="en-US" dirty="0" smtClean="0">
                <a:latin typeface="Bookman Old Style" panose="02050604050505020204" pitchFamily="18" charset="0"/>
              </a:rPr>
              <a:t>Read p.329-330 on Attachment</a:t>
            </a:r>
            <a:endParaRPr lang="en-CA" dirty="0" smtClean="0">
              <a:latin typeface="Bookman Old Style" panose="02050604050505020204" pitchFamily="18" charset="0"/>
            </a:endParaRPr>
          </a:p>
          <a:p>
            <a:pPr>
              <a:defRPr/>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lstStyle/>
          <a:p>
            <a:pPr marL="0" indent="0">
              <a:buFontTx/>
              <a:buNone/>
              <a:defRPr/>
            </a:pPr>
            <a:r>
              <a:rPr lang="en-US" b="1" dirty="0">
                <a:latin typeface="Bookman Old Style" panose="02050604050505020204" pitchFamily="18" charset="0"/>
              </a:rPr>
              <a:t>First 6 years</a:t>
            </a:r>
            <a:endParaRPr lang="en-CA" dirty="0">
              <a:latin typeface="Bookman Old Style" panose="02050604050505020204" pitchFamily="18" charset="0"/>
            </a:endParaRPr>
          </a:p>
          <a:p>
            <a:pPr>
              <a:defRPr/>
            </a:pPr>
            <a:r>
              <a:rPr lang="en-US" dirty="0">
                <a:latin typeface="Bookman Old Style" panose="02050604050505020204" pitchFamily="18" charset="0"/>
              </a:rPr>
              <a:t>Brain development dependent on early stimulation: nutrition, stimulation, love and responsive care</a:t>
            </a:r>
            <a:endParaRPr lang="en-CA" dirty="0">
              <a:latin typeface="Bookman Old Style" panose="02050604050505020204" pitchFamily="18" charset="0"/>
            </a:endParaRPr>
          </a:p>
          <a:p>
            <a:pPr>
              <a:defRPr/>
            </a:pPr>
            <a:r>
              <a:rPr lang="en-US" dirty="0">
                <a:latin typeface="Bookman Old Style" panose="02050604050505020204" pitchFamily="18" charset="0"/>
              </a:rPr>
              <a:t>Emotional and linguistic development key</a:t>
            </a:r>
            <a:endParaRPr lang="en-CA" dirty="0">
              <a:latin typeface="Bookman Old Style" panose="02050604050505020204" pitchFamily="18" charset="0"/>
            </a:endParaRPr>
          </a:p>
          <a:p>
            <a:pPr>
              <a:defRPr/>
            </a:pPr>
            <a:r>
              <a:rPr lang="en-US" dirty="0">
                <a:latin typeface="Bookman Old Style" panose="02050604050505020204" pitchFamily="18" charset="0"/>
              </a:rPr>
              <a:t>Much easier to create stable people now than to fix them later</a:t>
            </a:r>
            <a:endParaRPr lang="en-CA" dirty="0">
              <a:latin typeface="Bookman Old Style" panose="02050604050505020204" pitchFamily="18" charset="0"/>
            </a:endParaRPr>
          </a:p>
          <a:p>
            <a:pPr>
              <a:defRPr/>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smtClean="0">
                <a:latin typeface="Bookman Old Style" pitchFamily="18" charset="0"/>
              </a:rPr>
              <a:t>Multiple Births</a:t>
            </a:r>
            <a:r>
              <a:rPr lang="en-CA" altLang="en-US" b="1" smtClean="0"/>
              <a:t/>
            </a:r>
            <a:br>
              <a:rPr lang="en-CA" altLang="en-US" b="1" smtClean="0"/>
            </a:br>
            <a:endParaRPr lang="en-CA" altLang="en-US" smtClean="0"/>
          </a:p>
        </p:txBody>
      </p:sp>
      <p:sp>
        <p:nvSpPr>
          <p:cNvPr id="3" name="Content Placeholder 2"/>
          <p:cNvSpPr>
            <a:spLocks noGrp="1"/>
          </p:cNvSpPr>
          <p:nvPr>
            <p:ph idx="1"/>
          </p:nvPr>
        </p:nvSpPr>
        <p:spPr>
          <a:xfrm>
            <a:off x="457200" y="1066800"/>
            <a:ext cx="8229600" cy="5562600"/>
          </a:xfrm>
        </p:spPr>
        <p:txBody>
          <a:bodyPr/>
          <a:lstStyle/>
          <a:p>
            <a:pPr marL="0" indent="0">
              <a:buFontTx/>
              <a:buNone/>
            </a:pPr>
            <a:r>
              <a:rPr lang="en-US" altLang="en-US" b="1" smtClean="0">
                <a:latin typeface="Bookman Old Style" pitchFamily="18" charset="0"/>
              </a:rPr>
              <a:t>Fraternal</a:t>
            </a:r>
            <a:r>
              <a:rPr lang="en-US" altLang="en-US" smtClean="0">
                <a:latin typeface="Bookman Old Style" pitchFamily="18" charset="0"/>
              </a:rPr>
              <a:t>: </a:t>
            </a:r>
          </a:p>
          <a:p>
            <a:pPr marL="0" indent="0">
              <a:buFontTx/>
              <a:buNone/>
            </a:pPr>
            <a:r>
              <a:rPr lang="en-US" altLang="en-US" smtClean="0">
                <a:latin typeface="Bookman Old Style" pitchFamily="18" charset="0"/>
              </a:rPr>
              <a:t>where two eggs are fertilized by two different sperm.</a:t>
            </a:r>
            <a:endParaRPr lang="en-CA" altLang="en-US" smtClean="0">
              <a:latin typeface="Bookman Old Style" pitchFamily="18" charset="0"/>
            </a:endParaRPr>
          </a:p>
          <a:p>
            <a:pPr marL="0" indent="0">
              <a:buFontTx/>
              <a:buNone/>
            </a:pPr>
            <a:r>
              <a:rPr lang="en-US" altLang="en-US" b="1" smtClean="0">
                <a:latin typeface="Bookman Old Style" pitchFamily="18" charset="0"/>
              </a:rPr>
              <a:t>Identical:</a:t>
            </a:r>
            <a:r>
              <a:rPr lang="en-US" altLang="en-US" smtClean="0">
                <a:latin typeface="Bookman Old Style" pitchFamily="18" charset="0"/>
              </a:rPr>
              <a:t> </a:t>
            </a:r>
          </a:p>
          <a:p>
            <a:pPr marL="0" indent="0">
              <a:buFontTx/>
              <a:buNone/>
            </a:pPr>
            <a:r>
              <a:rPr lang="en-US" altLang="en-US" smtClean="0">
                <a:latin typeface="Bookman Old Style" pitchFamily="18" charset="0"/>
              </a:rPr>
              <a:t>one fertilized egg splits into two or more embryos that share the same genetic material.  </a:t>
            </a:r>
            <a:endParaRPr lang="en-CA" altLang="en-US" smtClean="0">
              <a:latin typeface="Bookman Old Style" pitchFamily="18" charset="0"/>
            </a:endParaRPr>
          </a:p>
          <a:p>
            <a:pPr marL="0" indent="0">
              <a:buFontTx/>
              <a:buNone/>
            </a:pPr>
            <a:endParaRPr lang="en-CA" altLang="en-US" smtClean="0">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ltLang="en-US" sz="4000" b="1" smtClean="0">
                <a:latin typeface="Bookman Old Style" pitchFamily="18" charset="0"/>
              </a:rPr>
              <a:t>How common are twins and other multiple births?</a:t>
            </a:r>
            <a:r>
              <a:rPr lang="en-CA" altLang="en-US" sz="4000" b="1" smtClean="0">
                <a:latin typeface="Bookman Old Style" pitchFamily="18" charset="0"/>
              </a:rPr>
              <a:t/>
            </a:r>
            <a:br>
              <a:rPr lang="en-CA" altLang="en-US" sz="4000" b="1" smtClean="0">
                <a:latin typeface="Bookman Old Style" pitchFamily="18" charset="0"/>
              </a:rPr>
            </a:br>
            <a:endParaRPr lang="en-CA" altLang="en-US" sz="4000" smtClean="0"/>
          </a:p>
        </p:txBody>
      </p:sp>
      <p:sp>
        <p:nvSpPr>
          <p:cNvPr id="3" name="Content Placeholder 2"/>
          <p:cNvSpPr>
            <a:spLocks noGrp="1"/>
          </p:cNvSpPr>
          <p:nvPr>
            <p:ph idx="1"/>
          </p:nvPr>
        </p:nvSpPr>
        <p:spPr>
          <a:xfrm>
            <a:off x="457200" y="1219200"/>
            <a:ext cx="8229600" cy="5334000"/>
          </a:xfrm>
        </p:spPr>
        <p:txBody>
          <a:bodyPr/>
          <a:lstStyle/>
          <a:p>
            <a:r>
              <a:rPr lang="en-US" altLang="en-US" sz="2600" smtClean="0">
                <a:latin typeface="Bookman Old Style" pitchFamily="18" charset="0"/>
              </a:rPr>
              <a:t>As of 2010, twins accounted for about 1 in 30 births in the United States – or 3.3 percent. </a:t>
            </a:r>
            <a:endParaRPr lang="en-CA" altLang="en-US" sz="2600" smtClean="0">
              <a:latin typeface="Bookman Old Style" pitchFamily="18" charset="0"/>
            </a:endParaRPr>
          </a:p>
          <a:p>
            <a:r>
              <a:rPr lang="en-CA" altLang="en-US" sz="2600" smtClean="0">
                <a:latin typeface="Bookman Old Style" pitchFamily="18" charset="0"/>
              </a:rPr>
              <a:t>In Canada between 1991 and 2009, the rate of multiple births increased by more than 50 per cent, according to Statistics Canada.</a:t>
            </a:r>
          </a:p>
          <a:p>
            <a:r>
              <a:rPr lang="en-US" altLang="en-US" sz="2600" smtClean="0">
                <a:latin typeface="Bookman Old Style" pitchFamily="18" charset="0"/>
              </a:rPr>
              <a:t>1 in 726 births resulted in triplets or higher-order multiples.</a:t>
            </a:r>
            <a:endParaRPr lang="en-CA" altLang="en-US" sz="2600" smtClean="0">
              <a:latin typeface="Bookman Old Style" pitchFamily="18" charset="0"/>
            </a:endParaRPr>
          </a:p>
          <a:p>
            <a:r>
              <a:rPr lang="en-US" altLang="en-US" sz="2600" smtClean="0">
                <a:latin typeface="Bookman Old Style" pitchFamily="18" charset="0"/>
              </a:rPr>
              <a:t>the birth rate for twins rose by about 76 percent in the past 30 years. The rate of triplets and higher-order multiples quadrupled from 1980 to 1998, but then started to decline.</a:t>
            </a:r>
            <a:endParaRPr lang="en-CA" altLang="en-US" sz="2600" smtClean="0">
              <a:latin typeface="Bookman Old Style" pitchFamily="18" charset="0"/>
            </a:endParaRPr>
          </a:p>
          <a:p>
            <a:endParaRPr lang="en-CA" altLang="en-US"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b="1" smtClean="0">
                <a:latin typeface="Bookman Old Style" pitchFamily="18" charset="0"/>
              </a:rPr>
              <a:t>What caused the rise in multiples? </a:t>
            </a:r>
            <a:r>
              <a:rPr lang="en-CA" altLang="en-US" smtClean="0">
                <a:latin typeface="Bookman Old Style" pitchFamily="18" charset="0"/>
              </a:rPr>
              <a:t/>
            </a:r>
            <a:br>
              <a:rPr lang="en-CA" altLang="en-US" smtClean="0">
                <a:latin typeface="Bookman Old Style" pitchFamily="18" charset="0"/>
              </a:rPr>
            </a:br>
            <a:endParaRPr lang="en-CA" altLang="en-US" smtClean="0"/>
          </a:p>
        </p:txBody>
      </p:sp>
      <p:sp>
        <p:nvSpPr>
          <p:cNvPr id="3" name="Content Placeholder 2"/>
          <p:cNvSpPr>
            <a:spLocks noGrp="1"/>
          </p:cNvSpPr>
          <p:nvPr>
            <p:ph idx="1"/>
          </p:nvPr>
        </p:nvSpPr>
        <p:spPr>
          <a:xfrm>
            <a:off x="457200" y="762000"/>
            <a:ext cx="8229600" cy="5867400"/>
          </a:xfrm>
        </p:spPr>
        <p:txBody>
          <a:bodyPr/>
          <a:lstStyle/>
          <a:p>
            <a:r>
              <a:rPr lang="en-US" altLang="en-US" sz="2400" b="1" smtClean="0">
                <a:latin typeface="Bookman Old Style" pitchFamily="18" charset="0"/>
              </a:rPr>
              <a:t>Age of mother</a:t>
            </a:r>
            <a:r>
              <a:rPr lang="en-US" altLang="en-US" sz="2400" smtClean="0">
                <a:latin typeface="Bookman Old Style" pitchFamily="18" charset="0"/>
              </a:rPr>
              <a:t>.  Women are waiting until they are older to have babies. As you get older, hormonal changes make it more likely that your body will release more than one egg at a time. And more than one fertilized egg often means more than one baby.</a:t>
            </a:r>
            <a:endParaRPr lang="en-CA" altLang="en-US" sz="2400" smtClean="0">
              <a:latin typeface="Bookman Old Style" pitchFamily="18" charset="0"/>
            </a:endParaRPr>
          </a:p>
          <a:p>
            <a:r>
              <a:rPr lang="en-US" altLang="en-US" sz="2400" b="1" smtClean="0">
                <a:latin typeface="Bookman Old Style" pitchFamily="18" charset="0"/>
              </a:rPr>
              <a:t>Use of fertility drugs and assisted reproductive technologies</a:t>
            </a:r>
            <a:r>
              <a:rPr lang="en-US" altLang="en-US" sz="2400" smtClean="0">
                <a:latin typeface="Bookman Old Style" pitchFamily="18" charset="0"/>
              </a:rPr>
              <a:t> (ART). These treatments greatly increase a woman's chance of having twins or higher-order multiples.</a:t>
            </a:r>
            <a:endParaRPr lang="en-CA" altLang="en-US" sz="2400" smtClean="0">
              <a:latin typeface="Bookman Old Style" pitchFamily="18" charset="0"/>
            </a:endParaRPr>
          </a:p>
          <a:p>
            <a:r>
              <a:rPr lang="en-US" altLang="en-US" sz="2400" smtClean="0">
                <a:latin typeface="Bookman Old Style" pitchFamily="18" charset="0"/>
              </a:rPr>
              <a:t>The increase in twins has slowed over the past decade, possibly because fertility treatments have become more refined.</a:t>
            </a:r>
            <a:endParaRPr lang="en-CA" altLang="en-US" sz="2400" smtClean="0">
              <a:latin typeface="Bookman Old Style" pitchFamily="18" charset="0"/>
            </a:endParaRPr>
          </a:p>
          <a:p>
            <a:endParaRPr lang="en-CA"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smtClean="0">
                <a:latin typeface="Bookman Old Style" pitchFamily="18" charset="0"/>
              </a:rPr>
              <a:t>What about identical twins?</a:t>
            </a:r>
            <a:r>
              <a:rPr lang="en-CA" altLang="en-US" sz="3600" smtClean="0">
                <a:latin typeface="Bookman Old Style" pitchFamily="18" charset="0"/>
              </a:rPr>
              <a:t/>
            </a:r>
            <a:br>
              <a:rPr lang="en-CA" altLang="en-US" sz="3600" smtClean="0">
                <a:latin typeface="Bookman Old Style" pitchFamily="18" charset="0"/>
              </a:rPr>
            </a:br>
            <a:endParaRPr lang="en-CA" altLang="en-US" sz="3600" smtClean="0">
              <a:latin typeface="Bookman Old Style" pitchFamily="18" charset="0"/>
            </a:endParaRPr>
          </a:p>
        </p:txBody>
      </p:sp>
      <p:sp>
        <p:nvSpPr>
          <p:cNvPr id="3" name="Content Placeholder 2"/>
          <p:cNvSpPr>
            <a:spLocks noGrp="1"/>
          </p:cNvSpPr>
          <p:nvPr>
            <p:ph idx="1"/>
          </p:nvPr>
        </p:nvSpPr>
        <p:spPr>
          <a:xfrm>
            <a:off x="457200" y="1219200"/>
            <a:ext cx="8229600" cy="4906963"/>
          </a:xfrm>
        </p:spPr>
        <p:txBody>
          <a:bodyPr/>
          <a:lstStyle/>
          <a:p>
            <a:pPr marL="0" indent="0">
              <a:buFontTx/>
              <a:buNone/>
              <a:defRPr/>
            </a:pPr>
            <a:endParaRPr lang="en-US" b="1" dirty="0" smtClean="0"/>
          </a:p>
          <a:p>
            <a:pPr>
              <a:defRPr/>
            </a:pPr>
            <a:r>
              <a:rPr lang="en-US" dirty="0" smtClean="0">
                <a:latin typeface="Bookman Old Style" panose="02050604050505020204" pitchFamily="18" charset="0"/>
              </a:rPr>
              <a:t>Meanwhile</a:t>
            </a:r>
            <a:r>
              <a:rPr lang="en-US" dirty="0">
                <a:latin typeface="Bookman Old Style" panose="02050604050505020204" pitchFamily="18" charset="0"/>
              </a:rPr>
              <a:t>, the likelihood of having </a:t>
            </a:r>
            <a:r>
              <a:rPr lang="en-US" i="1" dirty="0">
                <a:latin typeface="Bookman Old Style" panose="02050604050505020204" pitchFamily="18" charset="0"/>
              </a:rPr>
              <a:t>identical</a:t>
            </a:r>
            <a:r>
              <a:rPr lang="en-US" dirty="0">
                <a:latin typeface="Bookman Old Style" panose="02050604050505020204" pitchFamily="18" charset="0"/>
              </a:rPr>
              <a:t> twins (which happens when one fertilized egg divides in half) is holding steady at about 1 in 285. </a:t>
            </a:r>
            <a:endParaRPr lang="en-US" dirty="0" smtClean="0">
              <a:latin typeface="Bookman Old Style" panose="02050604050505020204" pitchFamily="18" charset="0"/>
            </a:endParaRPr>
          </a:p>
          <a:p>
            <a:pPr>
              <a:defRPr/>
            </a:pPr>
            <a:r>
              <a:rPr lang="en-US" dirty="0" smtClean="0">
                <a:latin typeface="Bookman Old Style" panose="02050604050505020204" pitchFamily="18" charset="0"/>
              </a:rPr>
              <a:t>This </a:t>
            </a:r>
            <a:r>
              <a:rPr lang="en-US" dirty="0">
                <a:latin typeface="Bookman Old Style" panose="02050604050505020204" pitchFamily="18" charset="0"/>
              </a:rPr>
              <a:t>rate hasn't changed over the decades and is remarkably constant all over the world</a:t>
            </a:r>
            <a:r>
              <a:rPr lang="en-US" dirty="0" smtClean="0"/>
              <a:t>.</a:t>
            </a:r>
          </a:p>
          <a:p>
            <a:pPr>
              <a:defRPr/>
            </a:pPr>
            <a:endParaRPr lang="en-CA" dirty="0"/>
          </a:p>
          <a:p>
            <a:pPr>
              <a:defRPr/>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smtClean="0">
                <a:latin typeface="Bookman Old Style" pitchFamily="18" charset="0"/>
              </a:rPr>
              <a:t>Likelihood of multiples with fertility treatments:</a:t>
            </a:r>
            <a:r>
              <a:rPr lang="en-CA" altLang="en-US" sz="3600" b="1" smtClean="0">
                <a:latin typeface="Bookman Old Style" pitchFamily="18" charset="0"/>
              </a:rPr>
              <a:t/>
            </a:r>
            <a:br>
              <a:rPr lang="en-CA" altLang="en-US" sz="3600" b="1" smtClean="0">
                <a:latin typeface="Bookman Old Style" pitchFamily="18" charset="0"/>
              </a:rPr>
            </a:br>
            <a:endParaRPr lang="en-CA" altLang="en-US" sz="3600" smtClean="0">
              <a:latin typeface="Bookman Old Style" pitchFamily="18" charset="0"/>
            </a:endParaRPr>
          </a:p>
        </p:txBody>
      </p:sp>
      <p:sp>
        <p:nvSpPr>
          <p:cNvPr id="3" name="Content Placeholder 2"/>
          <p:cNvSpPr>
            <a:spLocks noGrp="1"/>
          </p:cNvSpPr>
          <p:nvPr>
            <p:ph idx="1"/>
          </p:nvPr>
        </p:nvSpPr>
        <p:spPr>
          <a:xfrm>
            <a:off x="457200" y="1219200"/>
            <a:ext cx="8229600" cy="4906963"/>
          </a:xfrm>
        </p:spPr>
        <p:txBody>
          <a:bodyPr/>
          <a:lstStyle/>
          <a:p>
            <a:r>
              <a:rPr lang="en-US" altLang="en-US" sz="2400" smtClean="0">
                <a:latin typeface="Bookman Old Style" pitchFamily="18" charset="0"/>
              </a:rPr>
              <a:t>Fertility drugs stimulate your ovaries, increasing the odds that you'll release several eggs at the same time.</a:t>
            </a:r>
            <a:r>
              <a:rPr lang="en-US" altLang="en-US" sz="2400" b="1" smtClean="0"/>
              <a:t> </a:t>
            </a:r>
          </a:p>
          <a:p>
            <a:r>
              <a:rPr lang="en-US" altLang="en-US" sz="2400" b="1" smtClean="0">
                <a:latin typeface="Bookman Old Style" pitchFamily="18" charset="0"/>
              </a:rPr>
              <a:t>in vitro fertilization (IVF)</a:t>
            </a:r>
            <a:r>
              <a:rPr lang="en-US" altLang="en-US" sz="2400" smtClean="0">
                <a:latin typeface="Bookman Old Style" pitchFamily="18" charset="0"/>
              </a:rPr>
              <a:t>: your chances of having more than one child are 20 to 40 percent, depending on how many embryos are placed in your womb.</a:t>
            </a:r>
            <a:endParaRPr lang="en-CA" altLang="en-US" sz="2400" smtClean="0">
              <a:latin typeface="Bookman Old Style" pitchFamily="18" charset="0"/>
            </a:endParaRPr>
          </a:p>
          <a:p>
            <a:r>
              <a:rPr lang="en-US" altLang="en-US" sz="2400" b="1" smtClean="0">
                <a:latin typeface="Bookman Old Style" pitchFamily="18" charset="0"/>
              </a:rPr>
              <a:t>IUI (intrauterine insemination)</a:t>
            </a:r>
            <a:r>
              <a:rPr lang="en-US" altLang="en-US" sz="2400" smtClean="0">
                <a:latin typeface="Bookman Old Style" pitchFamily="18" charset="0"/>
              </a:rPr>
              <a:t>: in which sperm are placed into the uterus with a syringe, is the only fertility treatment that doesn't increase the chances of conceiving multiples. But most women who undergo IUI also take a fertility drug, which does</a:t>
            </a:r>
            <a:r>
              <a:rPr lang="en-US" altLang="en-US" sz="2800" smtClean="0">
                <a:latin typeface="Bookman Old Style" pitchFamily="18" charset="0"/>
              </a:rPr>
              <a:t>.</a:t>
            </a:r>
            <a:endParaRPr lang="en-CA" altLang="en-US" sz="2800" smtClean="0">
              <a:latin typeface="Bookman Old Style" pitchFamily="18" charset="0"/>
            </a:endParaRPr>
          </a:p>
          <a:p>
            <a:endParaRPr lang="en-CA" altLang="en-US" smtClean="0">
              <a:latin typeface="Bookman Old Style" pitchFamily="18" charset="0"/>
            </a:endParaRPr>
          </a:p>
          <a:p>
            <a:endParaRPr lang="en-CA"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b="1" smtClean="0">
                <a:latin typeface="Bookman Old Style" pitchFamily="18" charset="0"/>
              </a:rPr>
              <a:t>What other factors influence the probability of having fraternal twins?</a:t>
            </a:r>
            <a:r>
              <a:rPr lang="en-CA" altLang="en-US" sz="3200" b="1" smtClean="0">
                <a:latin typeface="Bookman Old Style" pitchFamily="18" charset="0"/>
              </a:rPr>
              <a:t/>
            </a:r>
            <a:br>
              <a:rPr lang="en-CA" altLang="en-US" sz="3200" b="1" smtClean="0">
                <a:latin typeface="Bookman Old Style" pitchFamily="18" charset="0"/>
              </a:rPr>
            </a:br>
            <a:endParaRPr lang="en-CA" altLang="en-US" sz="3200" smtClean="0">
              <a:latin typeface="Bookman Old Style" pitchFamily="18" charset="0"/>
            </a:endParaRPr>
          </a:p>
        </p:txBody>
      </p:sp>
      <p:sp>
        <p:nvSpPr>
          <p:cNvPr id="3" name="Content Placeholder 2"/>
          <p:cNvSpPr>
            <a:spLocks noGrp="1"/>
          </p:cNvSpPr>
          <p:nvPr>
            <p:ph idx="1"/>
          </p:nvPr>
        </p:nvSpPr>
        <p:spPr>
          <a:xfrm>
            <a:off x="457200" y="1143000"/>
            <a:ext cx="8229600" cy="5562600"/>
          </a:xfrm>
        </p:spPr>
        <p:txBody>
          <a:bodyPr/>
          <a:lstStyle/>
          <a:p>
            <a:r>
              <a:rPr lang="en-US" altLang="en-US" sz="2400" b="1" smtClean="0">
                <a:latin typeface="Bookman Old Style" pitchFamily="18" charset="0"/>
              </a:rPr>
              <a:t>Heredity:</a:t>
            </a:r>
            <a:r>
              <a:rPr lang="en-US" altLang="en-US" sz="2400" smtClean="0">
                <a:latin typeface="Bookman Old Style" pitchFamily="18" charset="0"/>
              </a:rPr>
              <a:t> If you're a twin or if there are twins in your family, you're slightly more likely to have a set yourself.</a:t>
            </a:r>
            <a:endParaRPr lang="en-CA" altLang="en-US" sz="2400" smtClean="0">
              <a:latin typeface="Bookman Old Style" pitchFamily="18" charset="0"/>
            </a:endParaRPr>
          </a:p>
          <a:p>
            <a:r>
              <a:rPr lang="en-US" altLang="en-US" sz="2400" b="1" smtClean="0">
                <a:latin typeface="Bookman Old Style" pitchFamily="18" charset="0"/>
              </a:rPr>
              <a:t>Age:</a:t>
            </a:r>
            <a:r>
              <a:rPr lang="en-US" altLang="en-US" sz="2400" smtClean="0">
                <a:latin typeface="Bookman Old Style" pitchFamily="18" charset="0"/>
              </a:rPr>
              <a:t> The older you are, the higher your chances of having fraternal twins or higher-order multiples. Women over 35 produce more follicle stimulating hormone (FSH) than younger women. Ironically, increasing levels of this hormone are a sign of declining fertility. </a:t>
            </a:r>
          </a:p>
          <a:p>
            <a:r>
              <a:rPr lang="en-US" altLang="en-US" sz="2400" smtClean="0">
                <a:latin typeface="Bookman Old Style" pitchFamily="18" charset="0"/>
              </a:rPr>
              <a:t>But FSH is also the hormone that causes an egg to mature in preparation for ovulation each month, and women with extra FSH may release more than one egg in a single cycle. So while older women are statistically less likely to get pregnant, they're more likely to have twins if they do get pregnant.</a:t>
            </a:r>
            <a:endParaRPr lang="en-CA" altLang="en-US" sz="2400" smtClean="0">
              <a:latin typeface="Bookman Old Style" pitchFamily="18" charset="0"/>
            </a:endParaRPr>
          </a:p>
          <a:p>
            <a:endParaRPr lang="en-CA"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lstStyle/>
          <a:p>
            <a:pPr>
              <a:defRPr/>
            </a:pPr>
            <a:r>
              <a:rPr lang="en-US" sz="2800" b="1" dirty="0">
                <a:latin typeface="Bookman Old Style" panose="02050604050505020204" pitchFamily="18" charset="0"/>
              </a:rPr>
              <a:t>History of twins:</a:t>
            </a:r>
            <a:r>
              <a:rPr lang="en-US" sz="2800" dirty="0">
                <a:latin typeface="Bookman Old Style" panose="02050604050505020204" pitchFamily="18" charset="0"/>
              </a:rPr>
              <a:t> Once you have a set of fraternal twins, you're twice as likely to have another set in future pregnancies.</a:t>
            </a:r>
            <a:endParaRPr lang="en-CA" sz="2800" dirty="0">
              <a:latin typeface="Bookman Old Style" panose="02050604050505020204" pitchFamily="18" charset="0"/>
            </a:endParaRPr>
          </a:p>
          <a:p>
            <a:pPr>
              <a:defRPr/>
            </a:pPr>
            <a:r>
              <a:rPr lang="en-US" sz="2800" b="1" dirty="0">
                <a:latin typeface="Bookman Old Style" panose="02050604050505020204" pitchFamily="18" charset="0"/>
              </a:rPr>
              <a:t>Number of pregnancies:</a:t>
            </a:r>
            <a:r>
              <a:rPr lang="en-US" sz="2800" dirty="0">
                <a:latin typeface="Bookman Old Style" panose="02050604050505020204" pitchFamily="18" charset="0"/>
              </a:rPr>
              <a:t> The more pregnancies you've had, the greater your chances of having twins.</a:t>
            </a:r>
            <a:endParaRPr lang="en-CA" sz="2800" dirty="0">
              <a:latin typeface="Bookman Old Style" panose="02050604050505020204" pitchFamily="18" charset="0"/>
            </a:endParaRPr>
          </a:p>
          <a:p>
            <a:pPr>
              <a:defRPr/>
            </a:pPr>
            <a:r>
              <a:rPr lang="en-US" sz="2800" b="1" dirty="0">
                <a:latin typeface="Bookman Old Style" panose="02050604050505020204" pitchFamily="18" charset="0"/>
              </a:rPr>
              <a:t>Race:</a:t>
            </a:r>
            <a:r>
              <a:rPr lang="en-US" sz="2800" dirty="0">
                <a:latin typeface="Bookman Old Style" panose="02050604050505020204" pitchFamily="18" charset="0"/>
              </a:rPr>
              <a:t> Twins are more common than average in African Americans and less common in Hispanics and Asians.</a:t>
            </a:r>
            <a:endParaRPr lang="en-CA" sz="2800" dirty="0">
              <a:latin typeface="Bookman Old Style" panose="02050604050505020204" pitchFamily="18" charset="0"/>
            </a:endParaRPr>
          </a:p>
          <a:p>
            <a:pPr>
              <a:defRPr/>
            </a:pPr>
            <a:r>
              <a:rPr lang="en-US" sz="2800" b="1" dirty="0">
                <a:latin typeface="Bookman Old Style" panose="02050604050505020204" pitchFamily="18" charset="0"/>
              </a:rPr>
              <a:t>Body type:</a:t>
            </a:r>
            <a:r>
              <a:rPr lang="en-US" sz="2800" dirty="0">
                <a:latin typeface="Bookman Old Style" panose="02050604050505020204" pitchFamily="18" charset="0"/>
              </a:rPr>
              <a:t> Twins are more common in large and tall women than in small women.</a:t>
            </a:r>
            <a:endParaRPr lang="en-CA" sz="2800" dirty="0">
              <a:latin typeface="Bookman Old Style" panose="02050604050505020204" pitchFamily="18" charset="0"/>
            </a:endParaRPr>
          </a:p>
          <a:p>
            <a:pPr marL="0" indent="0">
              <a:buFontTx/>
              <a:buNone/>
              <a:defRPr/>
            </a:pPr>
            <a:r>
              <a:rPr lang="en-US" dirty="0"/>
              <a:t>http://www.babycenter.com/</a:t>
            </a:r>
            <a:endParaRPr lang="en-CA" dirty="0"/>
          </a:p>
          <a:p>
            <a:pPr>
              <a:defRPr/>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irc_mi" descr="505134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888038"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9" name="irc_mi" descr="2255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0738" y="0"/>
            <a:ext cx="4448175"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irc_mi" descr="quadruple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81400"/>
            <a:ext cx="5419725"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irc_mi" descr="img_174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64038" y="3276600"/>
            <a:ext cx="4792662"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irc_mi" descr="perkins6-sept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8650" y="1184275"/>
            <a:ext cx="8450263"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1000"/>
                                        <p:tgtEl>
                                          <p:spTgt spid="29698"/>
                                        </p:tgtEl>
                                      </p:cBhvr>
                                    </p:animEffect>
                                    <p:anim calcmode="lin" valueType="num">
                                      <p:cBhvr>
                                        <p:cTn id="8" dur="1000" fill="hold"/>
                                        <p:tgtEl>
                                          <p:spTgt spid="29698"/>
                                        </p:tgtEl>
                                        <p:attrNameLst>
                                          <p:attrName>ppt_x</p:attrName>
                                        </p:attrNameLst>
                                      </p:cBhvr>
                                      <p:tavLst>
                                        <p:tav tm="0">
                                          <p:val>
                                            <p:strVal val="#ppt_x"/>
                                          </p:val>
                                        </p:tav>
                                        <p:tav tm="100000">
                                          <p:val>
                                            <p:strVal val="#ppt_x"/>
                                          </p:val>
                                        </p:tav>
                                      </p:tavLst>
                                    </p:anim>
                                    <p:anim calcmode="lin" valueType="num">
                                      <p:cBhvr>
                                        <p:cTn id="9" dur="1000" fill="hold"/>
                                        <p:tgtEl>
                                          <p:spTgt spid="2969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29699"/>
                                        </p:tgtEl>
                                        <p:attrNameLst>
                                          <p:attrName>style.visibility</p:attrName>
                                        </p:attrNameLst>
                                      </p:cBhvr>
                                      <p:to>
                                        <p:strVal val="visible"/>
                                      </p:to>
                                    </p:set>
                                    <p:animEffect transition="in" filter="barn(inVertical)">
                                      <p:cBhvr>
                                        <p:cTn id="14" dur="500"/>
                                        <p:tgtEl>
                                          <p:spTgt spid="2969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29700"/>
                                        </p:tgtEl>
                                        <p:attrNameLst>
                                          <p:attrName>style.visibility</p:attrName>
                                        </p:attrNameLst>
                                      </p:cBhvr>
                                      <p:to>
                                        <p:strVal val="visible"/>
                                      </p:to>
                                    </p:set>
                                    <p:animEffect transition="in" filter="fade">
                                      <p:cBhvr>
                                        <p:cTn id="19" dur="1000"/>
                                        <p:tgtEl>
                                          <p:spTgt spid="29700"/>
                                        </p:tgtEl>
                                      </p:cBhvr>
                                    </p:animEffect>
                                    <p:anim calcmode="lin" valueType="num">
                                      <p:cBhvr>
                                        <p:cTn id="20" dur="1000" fill="hold"/>
                                        <p:tgtEl>
                                          <p:spTgt spid="29700"/>
                                        </p:tgtEl>
                                        <p:attrNameLst>
                                          <p:attrName>ppt_x</p:attrName>
                                        </p:attrNameLst>
                                      </p:cBhvr>
                                      <p:tavLst>
                                        <p:tav tm="0">
                                          <p:val>
                                            <p:strVal val="#ppt_x"/>
                                          </p:val>
                                        </p:tav>
                                        <p:tav tm="100000">
                                          <p:val>
                                            <p:strVal val="#ppt_x"/>
                                          </p:val>
                                        </p:tav>
                                      </p:tavLst>
                                    </p:anim>
                                    <p:anim calcmode="lin" valueType="num">
                                      <p:cBhvr>
                                        <p:cTn id="21" dur="1000" fill="hold"/>
                                        <p:tgtEl>
                                          <p:spTgt spid="29700"/>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29701"/>
                                        </p:tgtEl>
                                        <p:attrNameLst>
                                          <p:attrName>style.visibility</p:attrName>
                                        </p:attrNameLst>
                                      </p:cBhvr>
                                      <p:to>
                                        <p:strVal val="visible"/>
                                      </p:to>
                                    </p:set>
                                    <p:animEffect transition="in" filter="fade">
                                      <p:cBhvr>
                                        <p:cTn id="26" dur="1000"/>
                                        <p:tgtEl>
                                          <p:spTgt spid="29701"/>
                                        </p:tgtEl>
                                      </p:cBhvr>
                                    </p:animEffect>
                                    <p:anim calcmode="lin" valueType="num">
                                      <p:cBhvr>
                                        <p:cTn id="27" dur="1000" fill="hold"/>
                                        <p:tgtEl>
                                          <p:spTgt spid="29701"/>
                                        </p:tgtEl>
                                        <p:attrNameLst>
                                          <p:attrName>ppt_x</p:attrName>
                                        </p:attrNameLst>
                                      </p:cBhvr>
                                      <p:tavLst>
                                        <p:tav tm="0">
                                          <p:val>
                                            <p:strVal val="#ppt_x"/>
                                          </p:val>
                                        </p:tav>
                                        <p:tav tm="100000">
                                          <p:val>
                                            <p:strVal val="#ppt_x"/>
                                          </p:val>
                                        </p:tav>
                                      </p:tavLst>
                                    </p:anim>
                                    <p:anim calcmode="lin" valueType="num">
                                      <p:cBhvr>
                                        <p:cTn id="28" dur="1000" fill="hold"/>
                                        <p:tgtEl>
                                          <p:spTgt spid="29701"/>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29702"/>
                                        </p:tgtEl>
                                        <p:attrNameLst>
                                          <p:attrName>style.visibility</p:attrName>
                                        </p:attrNameLst>
                                      </p:cBhvr>
                                      <p:to>
                                        <p:strVal val="visible"/>
                                      </p:to>
                                    </p:set>
                                    <p:animEffect transition="in" filter="fade">
                                      <p:cBhvr>
                                        <p:cTn id="33" dur="1000"/>
                                        <p:tgtEl>
                                          <p:spTgt spid="29702"/>
                                        </p:tgtEl>
                                      </p:cBhvr>
                                    </p:animEffect>
                                    <p:anim calcmode="lin" valueType="num">
                                      <p:cBhvr>
                                        <p:cTn id="34" dur="1000" fill="hold"/>
                                        <p:tgtEl>
                                          <p:spTgt spid="29702"/>
                                        </p:tgtEl>
                                        <p:attrNameLst>
                                          <p:attrName>ppt_x</p:attrName>
                                        </p:attrNameLst>
                                      </p:cBhvr>
                                      <p:tavLst>
                                        <p:tav tm="0">
                                          <p:val>
                                            <p:strVal val="#ppt_x"/>
                                          </p:val>
                                        </p:tav>
                                        <p:tav tm="100000">
                                          <p:val>
                                            <p:strVal val="#ppt_x"/>
                                          </p:val>
                                        </p:tav>
                                      </p:tavLst>
                                    </p:anim>
                                    <p:anim calcmode="lin" valueType="num">
                                      <p:cBhvr>
                                        <p:cTn id="35" dur="1000" fill="hold"/>
                                        <p:tgtEl>
                                          <p:spTgt spid="2970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228600"/>
            <a:ext cx="8229600" cy="6400800"/>
          </a:xfrm>
        </p:spPr>
        <p:txBody>
          <a:bodyPr/>
          <a:lstStyle/>
          <a:p>
            <a:pPr eaLnBrk="1" hangingPunct="1">
              <a:lnSpc>
                <a:spcPct val="90000"/>
              </a:lnSpc>
              <a:buFontTx/>
              <a:buNone/>
            </a:pPr>
            <a:r>
              <a:rPr lang="en-US" altLang="en-US" sz="2800" b="1" smtClean="0">
                <a:latin typeface="Bookman Old Style" pitchFamily="18" charset="0"/>
              </a:rPr>
              <a:t>Canada:</a:t>
            </a:r>
          </a:p>
          <a:p>
            <a:pPr eaLnBrk="1" hangingPunct="1">
              <a:lnSpc>
                <a:spcPct val="90000"/>
              </a:lnSpc>
              <a:buFontTx/>
              <a:buNone/>
            </a:pPr>
            <a:r>
              <a:rPr lang="en-US" altLang="en-US" sz="2800" b="1" smtClean="0">
                <a:latin typeface="Bookman Old Style" pitchFamily="18" charset="0"/>
              </a:rPr>
              <a:t>Aboriginal families:</a:t>
            </a:r>
            <a:endParaRPr lang="en-US" altLang="en-US" sz="2800" smtClean="0">
              <a:latin typeface="Bookman Old Style" pitchFamily="18" charset="0"/>
            </a:endParaRPr>
          </a:p>
          <a:p>
            <a:pPr eaLnBrk="1" hangingPunct="1">
              <a:lnSpc>
                <a:spcPct val="90000"/>
              </a:lnSpc>
            </a:pPr>
            <a:r>
              <a:rPr lang="en-US" altLang="en-US" sz="2800" smtClean="0">
                <a:latin typeface="Bookman Old Style" pitchFamily="18" charset="0"/>
              </a:rPr>
              <a:t>valued equality of partners and caring attitude, corporal punishment not tolerated</a:t>
            </a:r>
          </a:p>
          <a:p>
            <a:pPr eaLnBrk="1" hangingPunct="1">
              <a:lnSpc>
                <a:spcPct val="90000"/>
              </a:lnSpc>
            </a:pPr>
            <a:r>
              <a:rPr lang="en-US" altLang="en-US" sz="2800" smtClean="0">
                <a:latin typeface="Bookman Old Style" pitchFamily="18" charset="0"/>
              </a:rPr>
              <a:t>European arrival changed role of women and children and created a huge systemic change</a:t>
            </a:r>
          </a:p>
          <a:p>
            <a:pPr eaLnBrk="1" hangingPunct="1">
              <a:lnSpc>
                <a:spcPct val="90000"/>
              </a:lnSpc>
              <a:buFontTx/>
              <a:buNone/>
            </a:pPr>
            <a:r>
              <a:rPr lang="en-US" altLang="en-US" sz="2800" b="1" smtClean="0">
                <a:latin typeface="Bookman Old Style" pitchFamily="18" charset="0"/>
              </a:rPr>
              <a:t>Euro-Canadians</a:t>
            </a:r>
            <a:r>
              <a:rPr lang="en-US" altLang="en-US" sz="2800" smtClean="0">
                <a:latin typeface="Bookman Old Style" pitchFamily="18" charset="0"/>
              </a:rPr>
              <a:t>:</a:t>
            </a:r>
          </a:p>
          <a:p>
            <a:pPr eaLnBrk="1" hangingPunct="1">
              <a:lnSpc>
                <a:spcPct val="90000"/>
              </a:lnSpc>
            </a:pPr>
            <a:r>
              <a:rPr lang="en-US" altLang="en-US" sz="2800" smtClean="0">
                <a:latin typeface="Bookman Old Style" pitchFamily="18" charset="0"/>
              </a:rPr>
              <a:t>Carried Middle Ages traditions until Industrialization</a:t>
            </a:r>
          </a:p>
          <a:p>
            <a:pPr eaLnBrk="1" hangingPunct="1">
              <a:lnSpc>
                <a:spcPct val="90000"/>
              </a:lnSpc>
            </a:pPr>
            <a:r>
              <a:rPr lang="en-US" altLang="en-US" sz="2800" smtClean="0">
                <a:latin typeface="Bookman Old Style" pitchFamily="18" charset="0"/>
              </a:rPr>
              <a:t>changed from producers to consumers</a:t>
            </a:r>
          </a:p>
          <a:p>
            <a:pPr eaLnBrk="1" hangingPunct="1">
              <a:lnSpc>
                <a:spcPct val="90000"/>
              </a:lnSpc>
            </a:pPr>
            <a:r>
              <a:rPr lang="en-US" altLang="en-US" sz="2800" smtClean="0">
                <a:latin typeface="Bookman Old Style" pitchFamily="18" charset="0"/>
              </a:rPr>
              <a:t>education now compulsory</a:t>
            </a:r>
          </a:p>
          <a:p>
            <a:pPr eaLnBrk="1" hangingPunct="1">
              <a:lnSpc>
                <a:spcPct val="90000"/>
              </a:lnSpc>
            </a:pPr>
            <a:r>
              <a:rPr lang="en-US" altLang="en-US" sz="2800" smtClean="0">
                <a:latin typeface="Bookman Old Style" pitchFamily="18" charset="0"/>
              </a:rPr>
              <a:t>sex role stereotypes created/reinforced</a:t>
            </a:r>
          </a:p>
          <a:p>
            <a:pPr eaLnBrk="1" hangingPunct="1">
              <a:lnSpc>
                <a:spcPct val="90000"/>
              </a:lnSpc>
            </a:pPr>
            <a:r>
              <a:rPr lang="en-US" altLang="en-US" sz="2800" smtClean="0">
                <a:latin typeface="Bookman Old Style" pitchFamily="18" charset="0"/>
              </a:rPr>
              <a:t>fewer child-care responsibilities for older children</a:t>
            </a:r>
          </a:p>
          <a:p>
            <a:pPr eaLnBrk="1" hangingPunct="1">
              <a:lnSpc>
                <a:spcPct val="90000"/>
              </a:lnSpc>
            </a:pPr>
            <a:endParaRPr lang="en-US" altLang="en-US" sz="280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614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614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147">
                                            <p:txEl>
                                              <p:pRg st="1" end="1"/>
                                            </p:txEl>
                                          </p:spTgt>
                                        </p:tgtEl>
                                        <p:attrNameLst>
                                          <p:attrName>style.visibility</p:attrName>
                                        </p:attrNameLst>
                                      </p:cBhvr>
                                      <p:to>
                                        <p:strVal val="visible"/>
                                      </p:to>
                                    </p:set>
                                    <p:animEffect transition="in" filter="fade">
                                      <p:cBhvr>
                                        <p:cTn id="15" dur="1000"/>
                                        <p:tgtEl>
                                          <p:spTgt spid="6147">
                                            <p:txEl>
                                              <p:pRg st="1" end="1"/>
                                            </p:txEl>
                                          </p:spTgt>
                                        </p:tgtEl>
                                      </p:cBhvr>
                                    </p:animEffect>
                                    <p:anim calcmode="lin" valueType="num">
                                      <p:cBhvr>
                                        <p:cTn id="16"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6147">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614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147">
                                            <p:txEl>
                                              <p:pRg st="2" end="2"/>
                                            </p:txEl>
                                          </p:spTgt>
                                        </p:tgtEl>
                                        <p:attrNameLst>
                                          <p:attrName>style.visibility</p:attrName>
                                        </p:attrNameLst>
                                      </p:cBhvr>
                                      <p:to>
                                        <p:strVal val="visible"/>
                                      </p:to>
                                    </p:set>
                                    <p:animEffect transition="in" filter="fade">
                                      <p:cBhvr>
                                        <p:cTn id="23" dur="1000"/>
                                        <p:tgtEl>
                                          <p:spTgt spid="6147">
                                            <p:txEl>
                                              <p:pRg st="2" end="2"/>
                                            </p:txEl>
                                          </p:spTgt>
                                        </p:tgtEl>
                                      </p:cBhvr>
                                    </p:animEffect>
                                    <p:anim calcmode="lin" valueType="num">
                                      <p:cBhvr>
                                        <p:cTn id="24"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6147">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614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6147">
                                            <p:txEl>
                                              <p:pRg st="3" end="3"/>
                                            </p:txEl>
                                          </p:spTgt>
                                        </p:tgtEl>
                                        <p:attrNameLst>
                                          <p:attrName>style.visibility</p:attrName>
                                        </p:attrNameLst>
                                      </p:cBhvr>
                                      <p:to>
                                        <p:strVal val="visible"/>
                                      </p:to>
                                    </p:set>
                                    <p:animEffect transition="in" filter="fade">
                                      <p:cBhvr>
                                        <p:cTn id="31" dur="1000"/>
                                        <p:tgtEl>
                                          <p:spTgt spid="6147">
                                            <p:txEl>
                                              <p:pRg st="3" end="3"/>
                                            </p:txEl>
                                          </p:spTgt>
                                        </p:tgtEl>
                                      </p:cBhvr>
                                    </p:animEffect>
                                    <p:anim calcmode="lin" valueType="num">
                                      <p:cBhvr>
                                        <p:cTn id="32"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6147">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614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6147">
                                            <p:txEl>
                                              <p:pRg st="4" end="4"/>
                                            </p:txEl>
                                          </p:spTgt>
                                        </p:tgtEl>
                                        <p:attrNameLst>
                                          <p:attrName>style.visibility</p:attrName>
                                        </p:attrNameLst>
                                      </p:cBhvr>
                                      <p:to>
                                        <p:strVal val="visible"/>
                                      </p:to>
                                    </p:set>
                                    <p:animEffect transition="in" filter="fade">
                                      <p:cBhvr>
                                        <p:cTn id="39" dur="1000"/>
                                        <p:tgtEl>
                                          <p:spTgt spid="6147">
                                            <p:txEl>
                                              <p:pRg st="4" end="4"/>
                                            </p:txEl>
                                          </p:spTgt>
                                        </p:tgtEl>
                                      </p:cBhvr>
                                    </p:animEffect>
                                    <p:anim calcmode="lin" valueType="num">
                                      <p:cBhvr>
                                        <p:cTn id="40" dur="1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614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614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6147">
                                            <p:txEl>
                                              <p:pRg st="5" end="5"/>
                                            </p:txEl>
                                          </p:spTgt>
                                        </p:tgtEl>
                                        <p:attrNameLst>
                                          <p:attrName>style.visibility</p:attrName>
                                        </p:attrNameLst>
                                      </p:cBhvr>
                                      <p:to>
                                        <p:strVal val="visible"/>
                                      </p:to>
                                    </p:set>
                                    <p:animEffect transition="in" filter="fade">
                                      <p:cBhvr>
                                        <p:cTn id="47" dur="1000"/>
                                        <p:tgtEl>
                                          <p:spTgt spid="6147">
                                            <p:txEl>
                                              <p:pRg st="5" end="5"/>
                                            </p:txEl>
                                          </p:spTgt>
                                        </p:tgtEl>
                                      </p:cBhvr>
                                    </p:animEffect>
                                    <p:anim calcmode="lin" valueType="num">
                                      <p:cBhvr>
                                        <p:cTn id="48" dur="1000" fill="hold"/>
                                        <p:tgtEl>
                                          <p:spTgt spid="6147">
                                            <p:txEl>
                                              <p:pRg st="5" end="5"/>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6147">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6147">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6147">
                                            <p:txEl>
                                              <p:pRg st="6" end="6"/>
                                            </p:txEl>
                                          </p:spTgt>
                                        </p:tgtEl>
                                        <p:attrNameLst>
                                          <p:attrName>style.visibility</p:attrName>
                                        </p:attrNameLst>
                                      </p:cBhvr>
                                      <p:to>
                                        <p:strVal val="visible"/>
                                      </p:to>
                                    </p:set>
                                    <p:animEffect transition="in" filter="fade">
                                      <p:cBhvr>
                                        <p:cTn id="55" dur="1000"/>
                                        <p:tgtEl>
                                          <p:spTgt spid="6147">
                                            <p:txEl>
                                              <p:pRg st="6" end="6"/>
                                            </p:txEl>
                                          </p:spTgt>
                                        </p:tgtEl>
                                      </p:cBhvr>
                                    </p:animEffect>
                                    <p:anim calcmode="lin" valueType="num">
                                      <p:cBhvr>
                                        <p:cTn id="56" dur="1000" fill="hold"/>
                                        <p:tgtEl>
                                          <p:spTgt spid="6147">
                                            <p:txEl>
                                              <p:pRg st="6" end="6"/>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6147">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6147">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6147">
                                            <p:txEl>
                                              <p:pRg st="7" end="7"/>
                                            </p:txEl>
                                          </p:spTgt>
                                        </p:tgtEl>
                                        <p:attrNameLst>
                                          <p:attrName>style.visibility</p:attrName>
                                        </p:attrNameLst>
                                      </p:cBhvr>
                                      <p:to>
                                        <p:strVal val="visible"/>
                                      </p:to>
                                    </p:set>
                                    <p:animEffect transition="in" filter="fade">
                                      <p:cBhvr>
                                        <p:cTn id="63" dur="1000"/>
                                        <p:tgtEl>
                                          <p:spTgt spid="6147">
                                            <p:txEl>
                                              <p:pRg st="7" end="7"/>
                                            </p:txEl>
                                          </p:spTgt>
                                        </p:tgtEl>
                                      </p:cBhvr>
                                    </p:animEffect>
                                    <p:anim calcmode="lin" valueType="num">
                                      <p:cBhvr>
                                        <p:cTn id="64" dur="1000" fill="hold"/>
                                        <p:tgtEl>
                                          <p:spTgt spid="6147">
                                            <p:txEl>
                                              <p:pRg st="7" end="7"/>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6147">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6147">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6147">
                                            <p:txEl>
                                              <p:pRg st="8" end="8"/>
                                            </p:txEl>
                                          </p:spTgt>
                                        </p:tgtEl>
                                        <p:attrNameLst>
                                          <p:attrName>style.visibility</p:attrName>
                                        </p:attrNameLst>
                                      </p:cBhvr>
                                      <p:to>
                                        <p:strVal val="visible"/>
                                      </p:to>
                                    </p:set>
                                    <p:animEffect transition="in" filter="fade">
                                      <p:cBhvr>
                                        <p:cTn id="71" dur="1000"/>
                                        <p:tgtEl>
                                          <p:spTgt spid="6147">
                                            <p:txEl>
                                              <p:pRg st="8" end="8"/>
                                            </p:txEl>
                                          </p:spTgt>
                                        </p:tgtEl>
                                      </p:cBhvr>
                                    </p:animEffect>
                                    <p:anim calcmode="lin" valueType="num">
                                      <p:cBhvr>
                                        <p:cTn id="72" dur="1000" fill="hold"/>
                                        <p:tgtEl>
                                          <p:spTgt spid="6147">
                                            <p:txEl>
                                              <p:pRg st="8" end="8"/>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6147">
                                            <p:txEl>
                                              <p:pRg st="8" end="8"/>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6147">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6147">
                                            <p:txEl>
                                              <p:pRg st="9" end="9"/>
                                            </p:txEl>
                                          </p:spTgt>
                                        </p:tgtEl>
                                        <p:attrNameLst>
                                          <p:attrName>style.visibility</p:attrName>
                                        </p:attrNameLst>
                                      </p:cBhvr>
                                      <p:to>
                                        <p:strVal val="visible"/>
                                      </p:to>
                                    </p:set>
                                    <p:animEffect transition="in" filter="fade">
                                      <p:cBhvr>
                                        <p:cTn id="79" dur="1000"/>
                                        <p:tgtEl>
                                          <p:spTgt spid="6147">
                                            <p:txEl>
                                              <p:pRg st="9" end="9"/>
                                            </p:txEl>
                                          </p:spTgt>
                                        </p:tgtEl>
                                      </p:cBhvr>
                                    </p:animEffect>
                                    <p:anim calcmode="lin" valueType="num">
                                      <p:cBhvr>
                                        <p:cTn id="80" dur="1000" fill="hold"/>
                                        <p:tgtEl>
                                          <p:spTgt spid="6147">
                                            <p:txEl>
                                              <p:pRg st="9" end="9"/>
                                            </p:txEl>
                                          </p:spTgt>
                                        </p:tgtEl>
                                        <p:attrNameLst>
                                          <p:attrName>ppt_x</p:attrName>
                                        </p:attrNameLst>
                                      </p:cBhvr>
                                      <p:tavLst>
                                        <p:tav tm="0">
                                          <p:val>
                                            <p:strVal val="#ppt_x"/>
                                          </p:val>
                                        </p:tav>
                                        <p:tav tm="100000">
                                          <p:val>
                                            <p:strVal val="#ppt_x"/>
                                          </p:val>
                                        </p:tav>
                                      </p:tavLst>
                                    </p:anim>
                                    <p:anim calcmode="lin" valueType="num">
                                      <p:cBhvr>
                                        <p:cTn id="81" dur="898" decel="100000" fill="hold"/>
                                        <p:tgtEl>
                                          <p:spTgt spid="6147">
                                            <p:txEl>
                                              <p:pRg st="9" end="9"/>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898"/>
                                          </p:stCondLst>
                                        </p:cTn>
                                        <p:tgtEl>
                                          <p:spTgt spid="6147">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smtClean="0">
                <a:latin typeface="Bookman Old Style" pitchFamily="18" charset="0"/>
              </a:rPr>
              <a:t>The Transition to Parenthood</a:t>
            </a:r>
            <a:r>
              <a:rPr lang="en-CA" altLang="en-US" sz="3600" smtClean="0">
                <a:latin typeface="Bookman Old Style" pitchFamily="18" charset="0"/>
              </a:rPr>
              <a:t/>
            </a:r>
            <a:br>
              <a:rPr lang="en-CA" altLang="en-US" sz="3600" smtClean="0">
                <a:latin typeface="Bookman Old Style" pitchFamily="18" charset="0"/>
              </a:rPr>
            </a:br>
            <a:r>
              <a:rPr lang="en-US" altLang="en-US" sz="2400" b="1" smtClean="0">
                <a:latin typeface="Bookman Old Style" pitchFamily="18" charset="0"/>
              </a:rPr>
              <a:t>New text reference: p.322</a:t>
            </a:r>
            <a:r>
              <a:rPr lang="en-CA" altLang="en-US" smtClean="0">
                <a:latin typeface="Bookman Old Style" pitchFamily="18" charset="0"/>
              </a:rPr>
              <a:t/>
            </a:r>
            <a:br>
              <a:rPr lang="en-CA" altLang="en-US" smtClean="0">
                <a:latin typeface="Bookman Old Style" pitchFamily="18" charset="0"/>
              </a:rPr>
            </a:br>
            <a:endParaRPr lang="en-CA" altLang="en-US" smtClean="0"/>
          </a:p>
        </p:txBody>
      </p:sp>
      <p:sp>
        <p:nvSpPr>
          <p:cNvPr id="3" name="Content Placeholder 2"/>
          <p:cNvSpPr>
            <a:spLocks noGrp="1"/>
          </p:cNvSpPr>
          <p:nvPr>
            <p:ph idx="1"/>
          </p:nvPr>
        </p:nvSpPr>
        <p:spPr>
          <a:xfrm>
            <a:off x="457200" y="1295400"/>
            <a:ext cx="8229600" cy="5410200"/>
          </a:xfrm>
        </p:spPr>
        <p:txBody>
          <a:bodyPr/>
          <a:lstStyle/>
          <a:p>
            <a:pPr marL="0" indent="0">
              <a:buFontTx/>
              <a:buNone/>
              <a:defRPr/>
            </a:pPr>
            <a:r>
              <a:rPr lang="en-US" b="1" dirty="0" smtClean="0">
                <a:latin typeface="Bookman Old Style" panose="02050604050505020204" pitchFamily="18" charset="0"/>
              </a:rPr>
              <a:t>Developmental </a:t>
            </a:r>
            <a:r>
              <a:rPr lang="en-US" b="1" dirty="0">
                <a:latin typeface="Bookman Old Style" panose="02050604050505020204" pitchFamily="18" charset="0"/>
              </a:rPr>
              <a:t>Tasks</a:t>
            </a:r>
            <a:endParaRPr lang="en-CA" dirty="0">
              <a:latin typeface="Bookman Old Style" panose="02050604050505020204" pitchFamily="18" charset="0"/>
            </a:endParaRPr>
          </a:p>
          <a:p>
            <a:pPr>
              <a:defRPr/>
            </a:pPr>
            <a:r>
              <a:rPr lang="en-US" dirty="0">
                <a:latin typeface="Bookman Old Style" panose="02050604050505020204" pitchFamily="18" charset="0"/>
              </a:rPr>
              <a:t>Accept new member</a:t>
            </a:r>
            <a:endParaRPr lang="en-CA" dirty="0">
              <a:latin typeface="Bookman Old Style" panose="02050604050505020204" pitchFamily="18" charset="0"/>
            </a:endParaRPr>
          </a:p>
          <a:p>
            <a:pPr>
              <a:defRPr/>
            </a:pPr>
            <a:r>
              <a:rPr lang="en-US" dirty="0">
                <a:latin typeface="Bookman Old Style" panose="02050604050505020204" pitchFamily="18" charset="0"/>
              </a:rPr>
              <a:t>Move up a </a:t>
            </a:r>
            <a:r>
              <a:rPr lang="en-US" dirty="0" smtClean="0">
                <a:latin typeface="Bookman Old Style" panose="02050604050505020204" pitchFamily="18" charset="0"/>
              </a:rPr>
              <a:t>generation</a:t>
            </a:r>
            <a:endParaRPr lang="en-CA" dirty="0">
              <a:latin typeface="Bookman Old Style" panose="02050604050505020204" pitchFamily="18" charset="0"/>
            </a:endParaRPr>
          </a:p>
          <a:p>
            <a:pPr>
              <a:defRPr/>
            </a:pPr>
            <a:r>
              <a:rPr lang="en-US" dirty="0" smtClean="0">
                <a:latin typeface="Bookman Old Style" panose="02050604050505020204" pitchFamily="18" charset="0"/>
              </a:rPr>
              <a:t>Change </a:t>
            </a:r>
            <a:r>
              <a:rPr lang="en-US" dirty="0">
                <a:latin typeface="Bookman Old Style" panose="02050604050505020204" pitchFamily="18" charset="0"/>
              </a:rPr>
              <a:t>in </a:t>
            </a:r>
            <a:r>
              <a:rPr lang="en-US" dirty="0" smtClean="0">
                <a:latin typeface="Bookman Old Style" panose="02050604050505020204" pitchFamily="18" charset="0"/>
              </a:rPr>
              <a:t>self-image</a:t>
            </a:r>
            <a:endParaRPr lang="en-CA" dirty="0">
              <a:latin typeface="Bookman Old Style" panose="02050604050505020204" pitchFamily="18" charset="0"/>
            </a:endParaRPr>
          </a:p>
          <a:p>
            <a:pPr>
              <a:defRPr/>
            </a:pPr>
            <a:r>
              <a:rPr lang="en-US" dirty="0" smtClean="0">
                <a:latin typeface="Bookman Old Style" panose="02050604050505020204" pitchFamily="18" charset="0"/>
              </a:rPr>
              <a:t>Renegotiate </a:t>
            </a:r>
            <a:r>
              <a:rPr lang="en-US" dirty="0">
                <a:latin typeface="Bookman Old Style" panose="02050604050505020204" pitchFamily="18" charset="0"/>
              </a:rPr>
              <a:t>work, personal, family </a:t>
            </a:r>
            <a:r>
              <a:rPr lang="en-US" dirty="0" smtClean="0">
                <a:latin typeface="Bookman Old Style" panose="02050604050505020204" pitchFamily="18" charset="0"/>
              </a:rPr>
              <a:t>routine</a:t>
            </a:r>
            <a:endParaRPr lang="en-CA" dirty="0">
              <a:latin typeface="Bookman Old Style" panose="02050604050505020204" pitchFamily="18" charset="0"/>
            </a:endParaRPr>
          </a:p>
          <a:p>
            <a:pPr>
              <a:defRPr/>
            </a:pPr>
            <a:r>
              <a:rPr lang="en-US" dirty="0" smtClean="0">
                <a:latin typeface="Bookman Old Style" panose="02050604050505020204" pitchFamily="18" charset="0"/>
              </a:rPr>
              <a:t>Negotiate </a:t>
            </a:r>
            <a:r>
              <a:rPr lang="en-US" dirty="0">
                <a:latin typeface="Bookman Old Style" panose="02050604050505020204" pitchFamily="18" charset="0"/>
              </a:rPr>
              <a:t>roles as primary </a:t>
            </a:r>
            <a:r>
              <a:rPr lang="en-US" dirty="0" smtClean="0">
                <a:latin typeface="Bookman Old Style" panose="02050604050505020204" pitchFamily="18" charset="0"/>
              </a:rPr>
              <a:t>caregivers</a:t>
            </a:r>
            <a:endParaRPr lang="en-CA" dirty="0">
              <a:latin typeface="Bookman Old Style" panose="02050604050505020204" pitchFamily="18" charset="0"/>
            </a:endParaRPr>
          </a:p>
          <a:p>
            <a:pPr>
              <a:defRPr/>
            </a:pPr>
            <a:r>
              <a:rPr lang="en-US" dirty="0" smtClean="0">
                <a:latin typeface="Bookman Old Style" panose="02050604050505020204" pitchFamily="18" charset="0"/>
              </a:rPr>
              <a:t>Re-negotiate </a:t>
            </a:r>
            <a:r>
              <a:rPr lang="en-US" dirty="0">
                <a:latin typeface="Bookman Old Style" panose="02050604050505020204" pitchFamily="18" charset="0"/>
              </a:rPr>
              <a:t>household tasks</a:t>
            </a:r>
            <a:endParaRPr lang="en-CA" dirty="0">
              <a:latin typeface="Bookman Old Style" panose="02050604050505020204" pitchFamily="18" charset="0"/>
            </a:endParaRPr>
          </a:p>
          <a:p>
            <a:pPr>
              <a:defRPr/>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smtClean="0">
                <a:latin typeface="Bookman Old Style" pitchFamily="18" charset="0"/>
              </a:rPr>
              <a:t>Marital Satisfaction</a:t>
            </a:r>
            <a:r>
              <a:rPr lang="en-CA" altLang="en-US" smtClean="0">
                <a:latin typeface="Bookman Old Style" pitchFamily="18" charset="0"/>
              </a:rPr>
              <a:t/>
            </a:r>
            <a:br>
              <a:rPr lang="en-CA" altLang="en-US" smtClean="0">
                <a:latin typeface="Bookman Old Style" pitchFamily="18" charset="0"/>
              </a:rPr>
            </a:br>
            <a:endParaRPr lang="en-CA" altLang="en-US" smtClean="0"/>
          </a:p>
        </p:txBody>
      </p:sp>
      <p:sp>
        <p:nvSpPr>
          <p:cNvPr id="3" name="Content Placeholder 2"/>
          <p:cNvSpPr>
            <a:spLocks noGrp="1"/>
          </p:cNvSpPr>
          <p:nvPr>
            <p:ph idx="1"/>
          </p:nvPr>
        </p:nvSpPr>
        <p:spPr>
          <a:xfrm>
            <a:off x="457200" y="1143000"/>
            <a:ext cx="8229600" cy="5486400"/>
          </a:xfrm>
        </p:spPr>
        <p:txBody>
          <a:bodyPr/>
          <a:lstStyle/>
          <a:p>
            <a:r>
              <a:rPr lang="en-US" altLang="en-US" smtClean="0">
                <a:latin typeface="Bookman Old Style" pitchFamily="18" charset="0"/>
              </a:rPr>
              <a:t>Initial decrease – lack of time for family, couple, friends, work, personal</a:t>
            </a:r>
            <a:endParaRPr lang="en-CA" altLang="en-US" smtClean="0">
              <a:latin typeface="Bookman Old Style" pitchFamily="18" charset="0"/>
            </a:endParaRPr>
          </a:p>
          <a:p>
            <a:r>
              <a:rPr lang="en-US" altLang="en-US" smtClean="0">
                <a:latin typeface="Bookman Old Style" pitchFamily="18" charset="0"/>
              </a:rPr>
              <a:t>e.g. TV, sleep, talking, sex, bathroom</a:t>
            </a:r>
            <a:endParaRPr lang="en-CA" altLang="en-US" smtClean="0">
              <a:latin typeface="Bookman Old Style" pitchFamily="18" charset="0"/>
            </a:endParaRPr>
          </a:p>
          <a:p>
            <a:r>
              <a:rPr lang="en-US" altLang="en-US" smtClean="0">
                <a:latin typeface="Bookman Old Style" pitchFamily="18" charset="0"/>
              </a:rPr>
              <a:t>Usually temporary drop</a:t>
            </a:r>
            <a:endParaRPr lang="en-CA" altLang="en-US" smtClean="0">
              <a:latin typeface="Bookman Old Style" pitchFamily="18" charset="0"/>
            </a:endParaRPr>
          </a:p>
          <a:p>
            <a:r>
              <a:rPr lang="en-US" altLang="en-US" smtClean="0">
                <a:latin typeface="Bookman Old Style" pitchFamily="18" charset="0"/>
              </a:rPr>
              <a:t>Best predictor for satisfaction after birth of a child is the satisfaction </a:t>
            </a:r>
            <a:r>
              <a:rPr lang="en-US" altLang="en-US" u="sng" smtClean="0">
                <a:latin typeface="Bookman Old Style" pitchFamily="18" charset="0"/>
              </a:rPr>
              <a:t>before</a:t>
            </a:r>
            <a:r>
              <a:rPr lang="en-US" altLang="en-US" smtClean="0">
                <a:latin typeface="Bookman Old Style" pitchFamily="18" charset="0"/>
              </a:rPr>
              <a:t>.</a:t>
            </a:r>
            <a:endParaRPr lang="en-CA" altLang="en-US" smtClean="0">
              <a:latin typeface="Bookman Old Style" pitchFamily="18" charset="0"/>
            </a:endParaRPr>
          </a:p>
          <a:p>
            <a:endParaRPr lang="en-CA"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smtClean="0">
                <a:latin typeface="Bookman Old Style" pitchFamily="18" charset="0"/>
              </a:rPr>
              <a:t>Financial Adjustment</a:t>
            </a:r>
            <a:r>
              <a:rPr lang="en-CA" altLang="en-US" smtClean="0">
                <a:latin typeface="Bookman Old Style" pitchFamily="18" charset="0"/>
              </a:rPr>
              <a:t/>
            </a:r>
            <a:br>
              <a:rPr lang="en-CA" altLang="en-US" smtClean="0">
                <a:latin typeface="Bookman Old Style" pitchFamily="18" charset="0"/>
              </a:rPr>
            </a:br>
            <a:endParaRPr lang="en-CA" altLang="en-US" smtClean="0"/>
          </a:p>
        </p:txBody>
      </p:sp>
      <p:sp>
        <p:nvSpPr>
          <p:cNvPr id="3" name="Content Placeholder 2"/>
          <p:cNvSpPr>
            <a:spLocks noGrp="1"/>
          </p:cNvSpPr>
          <p:nvPr>
            <p:ph idx="1"/>
          </p:nvPr>
        </p:nvSpPr>
        <p:spPr>
          <a:xfrm>
            <a:off x="457200" y="990600"/>
            <a:ext cx="8229600" cy="5562600"/>
          </a:xfrm>
        </p:spPr>
        <p:txBody>
          <a:bodyPr/>
          <a:lstStyle/>
          <a:p>
            <a:r>
              <a:rPr lang="en-US" altLang="en-US" smtClean="0">
                <a:latin typeface="Bookman Old Style" pitchFamily="18" charset="0"/>
              </a:rPr>
              <a:t>Raising a child can cost up to $10’000 a year.</a:t>
            </a:r>
          </a:p>
          <a:p>
            <a:r>
              <a:rPr lang="en-US" altLang="en-US" smtClean="0">
                <a:latin typeface="Bookman Old Style" pitchFamily="18" charset="0"/>
              </a:rPr>
              <a:t>Food, clothing, equipment, day care, work leave, post sec ed</a:t>
            </a:r>
            <a:endParaRPr lang="en-CA" altLang="en-US" smtClean="0">
              <a:latin typeface="Bookman Old Style" pitchFamily="18" charset="0"/>
            </a:endParaRPr>
          </a:p>
          <a:p>
            <a:r>
              <a:rPr lang="en-US" altLang="en-US" smtClean="0">
                <a:latin typeface="Bookman Old Style" pitchFamily="18" charset="0"/>
              </a:rPr>
              <a:t>In 2009, the basic parental leave benefit rate was 55% of an individual’s average insured earnings up to a yearly </a:t>
            </a:r>
            <a:r>
              <a:rPr lang="en-US" altLang="en-US" b="1" smtClean="0">
                <a:latin typeface="Bookman Old Style" pitchFamily="18" charset="0"/>
              </a:rPr>
              <a:t>max</a:t>
            </a:r>
            <a:r>
              <a:rPr lang="en-US" altLang="en-US" smtClean="0">
                <a:latin typeface="Bookman Old Style" pitchFamily="18" charset="0"/>
              </a:rPr>
              <a:t> amount of $42’300 ($3525/month).</a:t>
            </a:r>
          </a:p>
          <a:p>
            <a:r>
              <a:rPr lang="en-US" altLang="en-US" smtClean="0">
                <a:latin typeface="Bookman Old Style" pitchFamily="18" charset="0"/>
              </a:rPr>
              <a:t>Decline in men’s income since 1980; no more family wage</a:t>
            </a:r>
            <a:endParaRPr lang="en-CA" altLang="en-US" smtClean="0">
              <a:latin typeface="Bookman Old Style" pitchFamily="18" charset="0"/>
            </a:endParaRPr>
          </a:p>
          <a:p>
            <a:endParaRPr lang="en-CA"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smtClean="0">
                <a:latin typeface="Bookman Old Style" pitchFamily="18" charset="0"/>
              </a:rPr>
              <a:t>Taking Leave from Work</a:t>
            </a:r>
            <a:r>
              <a:rPr lang="en-CA" altLang="en-US" smtClean="0">
                <a:latin typeface="Bookman Old Style" pitchFamily="18" charset="0"/>
              </a:rPr>
              <a:t/>
            </a:r>
            <a:br>
              <a:rPr lang="en-CA" altLang="en-US" smtClean="0">
                <a:latin typeface="Bookman Old Style" pitchFamily="18" charset="0"/>
              </a:rPr>
            </a:br>
            <a:endParaRPr lang="en-CA" altLang="en-US" smtClean="0"/>
          </a:p>
        </p:txBody>
      </p:sp>
      <p:sp>
        <p:nvSpPr>
          <p:cNvPr id="3" name="Content Placeholder 2"/>
          <p:cNvSpPr>
            <a:spLocks noGrp="1"/>
          </p:cNvSpPr>
          <p:nvPr>
            <p:ph idx="1"/>
          </p:nvPr>
        </p:nvSpPr>
        <p:spPr>
          <a:xfrm>
            <a:off x="457200" y="1295400"/>
            <a:ext cx="8229600" cy="4830763"/>
          </a:xfrm>
        </p:spPr>
        <p:txBody>
          <a:bodyPr/>
          <a:lstStyle/>
          <a:p>
            <a:r>
              <a:rPr lang="en-US" altLang="en-US" smtClean="0">
                <a:latin typeface="Bookman Old Style" pitchFamily="18" charset="0"/>
              </a:rPr>
              <a:t>Identity shift (defined by work)</a:t>
            </a:r>
            <a:endParaRPr lang="en-CA" altLang="en-US" smtClean="0">
              <a:latin typeface="Bookman Old Style" pitchFamily="18" charset="0"/>
            </a:endParaRPr>
          </a:p>
          <a:p>
            <a:r>
              <a:rPr lang="en-US" altLang="en-US" smtClean="0">
                <a:latin typeface="Bookman Old Style" pitchFamily="18" charset="0"/>
              </a:rPr>
              <a:t>Lack of anticipatory socialization</a:t>
            </a:r>
            <a:endParaRPr lang="en-CA" altLang="en-US" smtClean="0">
              <a:latin typeface="Bookman Old Style" pitchFamily="18" charset="0"/>
            </a:endParaRPr>
          </a:p>
          <a:p>
            <a:r>
              <a:rPr lang="en-US" altLang="en-US" smtClean="0">
                <a:latin typeface="Bookman Old Style" pitchFamily="18" charset="0"/>
              </a:rPr>
              <a:t>Usually mother: satisfaction depends on amount of support/involvement of Dad.</a:t>
            </a:r>
            <a:endParaRPr lang="en-CA" altLang="en-US" smtClean="0">
              <a:latin typeface="Bookman Old Style" pitchFamily="18" charset="0"/>
            </a:endParaRPr>
          </a:p>
          <a:p>
            <a:r>
              <a:rPr lang="en-US" altLang="en-US" b="1" smtClean="0">
                <a:latin typeface="Bookman Old Style" pitchFamily="18" charset="0"/>
              </a:rPr>
              <a:t>Case study: Grant Enjoys Being a father.p.352-353 Q1-6</a:t>
            </a:r>
            <a:endParaRPr lang="en-CA" altLang="en-US" b="1" smtClean="0">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altLang="en-US" b="1" smtClean="0">
                <a:latin typeface="Bookman Old Style" pitchFamily="18" charset="0"/>
              </a:rPr>
              <a:t>Teenage Parenthood</a:t>
            </a:r>
            <a:endParaRPr lang="en-CA" altLang="en-US" b="1" smtClean="0">
              <a:latin typeface="Bookman Old Style" pitchFamily="18" charset="0"/>
            </a:endParaRPr>
          </a:p>
        </p:txBody>
      </p:sp>
      <p:sp>
        <p:nvSpPr>
          <p:cNvPr id="3" name="Content Placeholder 2"/>
          <p:cNvSpPr>
            <a:spLocks noGrp="1"/>
          </p:cNvSpPr>
          <p:nvPr>
            <p:ph idx="1"/>
          </p:nvPr>
        </p:nvSpPr>
        <p:spPr>
          <a:xfrm>
            <a:off x="457200" y="1219200"/>
            <a:ext cx="8229600" cy="5334000"/>
          </a:xfrm>
        </p:spPr>
        <p:txBody>
          <a:bodyPr/>
          <a:lstStyle/>
          <a:p>
            <a:r>
              <a:rPr lang="en-US" altLang="en-US" smtClean="0">
                <a:latin typeface="Bookman Old Style" pitchFamily="18" charset="0"/>
              </a:rPr>
              <a:t>Read p.358-367</a:t>
            </a:r>
          </a:p>
          <a:p>
            <a:r>
              <a:rPr lang="en-US" altLang="en-US" smtClean="0">
                <a:latin typeface="Bookman Old Style" pitchFamily="18" charset="0"/>
              </a:rPr>
              <a:t>Define: diminished parenting ability, social risk factors</a:t>
            </a:r>
          </a:p>
          <a:p>
            <a:r>
              <a:rPr lang="en-US" altLang="en-US" smtClean="0">
                <a:latin typeface="Bookman Old Style" pitchFamily="18" charset="0"/>
              </a:rPr>
              <a:t>What are some effects on the child of teenage parents?</a:t>
            </a:r>
          </a:p>
          <a:p>
            <a:r>
              <a:rPr lang="en-US" altLang="en-US" smtClean="0">
                <a:latin typeface="Bookman Old Style" pitchFamily="18" charset="0"/>
              </a:rPr>
              <a:t>What are some effects on the parents of the teenaged parent?</a:t>
            </a:r>
          </a:p>
          <a:p>
            <a:r>
              <a:rPr lang="en-US" altLang="en-US" smtClean="0">
                <a:latin typeface="Bookman Old Style" pitchFamily="18" charset="0"/>
              </a:rPr>
              <a:t>Point of View: teenage father’s duties and rights p.366 Q1-4</a:t>
            </a:r>
            <a:endParaRPr lang="en-CA" altLang="en-US" smtClean="0">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lstStyle/>
          <a:p>
            <a:pPr>
              <a:defRPr/>
            </a:pPr>
            <a:r>
              <a:rPr lang="en-US" dirty="0" smtClean="0">
                <a:hlinkClick r:id="rId2"/>
              </a:rPr>
              <a:t>http://www.parents.com/videos/v/63983316/sperm-meets-egg-weeks-1-to-3-of-pregnancy.htm</a:t>
            </a:r>
            <a:endParaRPr lang="en-US" dirty="0" smtClean="0"/>
          </a:p>
          <a:p>
            <a:pPr marL="0" indent="0">
              <a:buFontTx/>
              <a:buNone/>
              <a:defRPr/>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altLang="en-US" sz="3200" b="1" smtClean="0">
                <a:latin typeface="Bookman Old Style" pitchFamily="18" charset="0"/>
              </a:rPr>
              <a:t>Pregnancy nutrition: Foods to avoid during pregnancy</a:t>
            </a:r>
            <a:r>
              <a:rPr lang="en-US" altLang="en-US" sz="3200" b="1" smtClean="0"/>
              <a:t/>
            </a:r>
            <a:br>
              <a:rPr lang="en-US" altLang="en-US" sz="3200" b="1" smtClean="0"/>
            </a:br>
            <a:endParaRPr lang="en-CA" altLang="en-US" sz="3200" smtClean="0"/>
          </a:p>
        </p:txBody>
      </p:sp>
      <p:sp>
        <p:nvSpPr>
          <p:cNvPr id="3" name="Content Placeholder 2"/>
          <p:cNvSpPr>
            <a:spLocks noGrp="1"/>
          </p:cNvSpPr>
          <p:nvPr>
            <p:ph idx="1"/>
          </p:nvPr>
        </p:nvSpPr>
        <p:spPr>
          <a:xfrm>
            <a:off x="457200" y="1143000"/>
            <a:ext cx="8229600" cy="5486400"/>
          </a:xfrm>
        </p:spPr>
        <p:txBody>
          <a:bodyPr/>
          <a:lstStyle/>
          <a:p>
            <a:pPr marL="0" indent="0">
              <a:buFontTx/>
              <a:buNone/>
              <a:defRPr/>
            </a:pPr>
            <a:r>
              <a:rPr lang="en-US" sz="2000" b="1" dirty="0">
                <a:latin typeface="Bookman Old Style" panose="02050604050505020204" pitchFamily="18" charset="0"/>
              </a:rPr>
              <a:t>Avoid seafood high in mercury</a:t>
            </a:r>
          </a:p>
          <a:p>
            <a:pPr>
              <a:defRPr/>
            </a:pPr>
            <a:r>
              <a:rPr lang="en-US" sz="2000" dirty="0">
                <a:latin typeface="Bookman Old Style" panose="02050604050505020204" pitchFamily="18" charset="0"/>
              </a:rPr>
              <a:t>Seafood can be a great source of protein, and the omega-3 fatty acids in many fish can promote your baby's brain and eye development. However, some fish and shellfish contain potentially dangerous levels of mercury. </a:t>
            </a:r>
            <a:endParaRPr lang="en-US" sz="2000" dirty="0" smtClean="0">
              <a:latin typeface="Bookman Old Style" panose="02050604050505020204" pitchFamily="18" charset="0"/>
            </a:endParaRPr>
          </a:p>
          <a:p>
            <a:pPr>
              <a:defRPr/>
            </a:pPr>
            <a:r>
              <a:rPr lang="en-US" sz="2000" dirty="0" smtClean="0">
                <a:latin typeface="Bookman Old Style" panose="02050604050505020204" pitchFamily="18" charset="0"/>
              </a:rPr>
              <a:t>Too </a:t>
            </a:r>
            <a:r>
              <a:rPr lang="en-US" sz="2000" dirty="0">
                <a:latin typeface="Bookman Old Style" panose="02050604050505020204" pitchFamily="18" charset="0"/>
              </a:rPr>
              <a:t>much mercury could harm your baby's developing nervous system.</a:t>
            </a:r>
          </a:p>
          <a:p>
            <a:pPr>
              <a:defRPr/>
            </a:pPr>
            <a:r>
              <a:rPr lang="en-US" sz="2000" dirty="0">
                <a:latin typeface="Bookman Old Style" panose="02050604050505020204" pitchFamily="18" charset="0"/>
              </a:rPr>
              <a:t>The bigger and older the fish, the more mercury it's likely to contain. The Food and Drug Administration (FDA) and the Environmental Protection Agency (EPA) encourage pregnant women to avoid:</a:t>
            </a:r>
          </a:p>
          <a:p>
            <a:pPr>
              <a:defRPr/>
            </a:pPr>
            <a:r>
              <a:rPr lang="en-US" sz="2000" b="1" dirty="0">
                <a:latin typeface="Bookman Old Style" panose="02050604050505020204" pitchFamily="18" charset="0"/>
              </a:rPr>
              <a:t>Swordfish</a:t>
            </a:r>
          </a:p>
          <a:p>
            <a:pPr>
              <a:defRPr/>
            </a:pPr>
            <a:r>
              <a:rPr lang="en-US" sz="2000" b="1" dirty="0">
                <a:latin typeface="Bookman Old Style" panose="02050604050505020204" pitchFamily="18" charset="0"/>
              </a:rPr>
              <a:t>Shark</a:t>
            </a:r>
          </a:p>
          <a:p>
            <a:pPr>
              <a:defRPr/>
            </a:pPr>
            <a:r>
              <a:rPr lang="en-US" sz="2000" b="1" dirty="0">
                <a:latin typeface="Bookman Old Style" panose="02050604050505020204" pitchFamily="18" charset="0"/>
              </a:rPr>
              <a:t>King mackerel</a:t>
            </a:r>
          </a:p>
          <a:p>
            <a:pPr>
              <a:defRPr/>
            </a:pPr>
            <a:r>
              <a:rPr lang="en-US" sz="2000" b="1" dirty="0">
                <a:latin typeface="Bookman Old Style" panose="02050604050505020204" pitchFamily="18" charset="0"/>
              </a:rPr>
              <a:t>Tilefish</a:t>
            </a:r>
          </a:p>
          <a:p>
            <a:pPr>
              <a:defRPr/>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anim calcmode="lin" valueType="num">
                                      <p:cBhvr>
                                        <p:cTn id="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lstStyle/>
          <a:p>
            <a:pPr marL="0" indent="0">
              <a:buFontTx/>
              <a:buNone/>
              <a:defRPr/>
            </a:pPr>
            <a:r>
              <a:rPr lang="en-US" sz="2000" b="1" dirty="0">
                <a:latin typeface="Bookman Old Style" panose="02050604050505020204" pitchFamily="18" charset="0"/>
              </a:rPr>
              <a:t>So what's safe? </a:t>
            </a:r>
            <a:endParaRPr lang="en-US" sz="2000" b="1" dirty="0" smtClean="0">
              <a:latin typeface="Bookman Old Style" panose="02050604050505020204" pitchFamily="18" charset="0"/>
            </a:endParaRPr>
          </a:p>
          <a:p>
            <a:pPr>
              <a:defRPr/>
            </a:pPr>
            <a:r>
              <a:rPr lang="en-US" sz="2000" dirty="0" smtClean="0">
                <a:latin typeface="Bookman Old Style" panose="02050604050505020204" pitchFamily="18" charset="0"/>
              </a:rPr>
              <a:t>Some </a:t>
            </a:r>
            <a:r>
              <a:rPr lang="en-US" sz="2000" dirty="0">
                <a:latin typeface="Bookman Old Style" panose="02050604050505020204" pitchFamily="18" charset="0"/>
              </a:rPr>
              <a:t>types of seafood contain little mercury. The 2010 Dietary Guidelines for Americans recommend 8 to 12 ounces — two average meals — of seafood a week for pregnant women. Consider:</a:t>
            </a:r>
          </a:p>
          <a:p>
            <a:pPr>
              <a:defRPr/>
            </a:pPr>
            <a:r>
              <a:rPr lang="en-US" sz="2000" dirty="0">
                <a:latin typeface="Bookman Old Style" panose="02050604050505020204" pitchFamily="18" charset="0"/>
              </a:rPr>
              <a:t>Shrimp</a:t>
            </a:r>
          </a:p>
          <a:p>
            <a:pPr>
              <a:defRPr/>
            </a:pPr>
            <a:r>
              <a:rPr lang="en-US" sz="2000" dirty="0">
                <a:latin typeface="Bookman Old Style" panose="02050604050505020204" pitchFamily="18" charset="0"/>
              </a:rPr>
              <a:t>Salmon</a:t>
            </a:r>
          </a:p>
          <a:p>
            <a:pPr>
              <a:defRPr/>
            </a:pPr>
            <a:r>
              <a:rPr lang="en-US" sz="2000" dirty="0">
                <a:latin typeface="Bookman Old Style" panose="02050604050505020204" pitchFamily="18" charset="0"/>
              </a:rPr>
              <a:t>Pollock</a:t>
            </a:r>
          </a:p>
          <a:p>
            <a:pPr>
              <a:defRPr/>
            </a:pPr>
            <a:r>
              <a:rPr lang="en-US" sz="2000" dirty="0">
                <a:latin typeface="Bookman Old Style" panose="02050604050505020204" pitchFamily="18" charset="0"/>
              </a:rPr>
              <a:t>Catfish</a:t>
            </a:r>
          </a:p>
          <a:p>
            <a:pPr>
              <a:defRPr/>
            </a:pPr>
            <a:r>
              <a:rPr lang="en-US" sz="2000" dirty="0">
                <a:latin typeface="Bookman Old Style" panose="02050604050505020204" pitchFamily="18" charset="0"/>
              </a:rPr>
              <a:t>Anchovies</a:t>
            </a:r>
          </a:p>
          <a:p>
            <a:pPr>
              <a:defRPr/>
            </a:pPr>
            <a:r>
              <a:rPr lang="en-US" sz="2000" dirty="0">
                <a:latin typeface="Bookman Old Style" panose="02050604050505020204" pitchFamily="18" charset="0"/>
              </a:rPr>
              <a:t>Trout</a:t>
            </a:r>
          </a:p>
          <a:p>
            <a:pPr>
              <a:defRPr/>
            </a:pPr>
            <a:r>
              <a:rPr lang="en-US" sz="2000" dirty="0">
                <a:latin typeface="Bookman Old Style" panose="02050604050505020204" pitchFamily="18" charset="0"/>
              </a:rPr>
              <a:t>However, limit albacore tuna and tuna steak to no more than 6 ounces (170 grams) a week. Also, be aware that while canned light tuna on average appears safe, some testing has shown that mercury levels can vary from can to can.</a:t>
            </a:r>
          </a:p>
          <a:p>
            <a:pPr>
              <a:defRPr/>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lstStyle/>
          <a:p>
            <a:pPr marL="0" indent="0">
              <a:buFontTx/>
              <a:buNone/>
              <a:defRPr/>
            </a:pPr>
            <a:r>
              <a:rPr lang="en-US" sz="2400" b="1" dirty="0">
                <a:latin typeface="Bookman Old Style" panose="02050604050505020204" pitchFamily="18" charset="0"/>
              </a:rPr>
              <a:t>Avoid raw, undercooked or contaminated seafood</a:t>
            </a:r>
          </a:p>
          <a:p>
            <a:pPr>
              <a:defRPr/>
            </a:pPr>
            <a:r>
              <a:rPr lang="en-US" sz="2400" dirty="0">
                <a:latin typeface="Bookman Old Style" panose="02050604050505020204" pitchFamily="18" charset="0"/>
              </a:rPr>
              <a:t>To avoid harmful bacteria or viruses in seafood:</a:t>
            </a:r>
          </a:p>
          <a:p>
            <a:pPr>
              <a:defRPr/>
            </a:pPr>
            <a:r>
              <a:rPr lang="en-US" sz="2400" b="1" dirty="0">
                <a:latin typeface="Bookman Old Style" panose="02050604050505020204" pitchFamily="18" charset="0"/>
              </a:rPr>
              <a:t>Avoid raw fish and shellfish.</a:t>
            </a:r>
            <a:r>
              <a:rPr lang="en-US" sz="2400" dirty="0">
                <a:latin typeface="Bookman Old Style" panose="02050604050505020204" pitchFamily="18" charset="0"/>
              </a:rPr>
              <a:t> Examples include sushi, sashimi, and raw oysters, scallops or clams.</a:t>
            </a:r>
          </a:p>
          <a:p>
            <a:pPr>
              <a:defRPr/>
            </a:pPr>
            <a:r>
              <a:rPr lang="en-US" sz="2400" b="1" dirty="0">
                <a:latin typeface="Bookman Old Style" panose="02050604050505020204" pitchFamily="18" charset="0"/>
              </a:rPr>
              <a:t>Avoid refrigerated, uncooked seafood.</a:t>
            </a:r>
            <a:r>
              <a:rPr lang="en-US" sz="2400" dirty="0">
                <a:latin typeface="Bookman Old Style" panose="02050604050505020204" pitchFamily="18" charset="0"/>
              </a:rPr>
              <a:t> Examples include seafood labeled nova style, lox, kippered, smoked or jerky. It's OK to eat smoked seafood if it's an ingredient in a casserole or other cooked dish. Canned and shelf-stable versions also are safe.</a:t>
            </a:r>
          </a:p>
          <a:p>
            <a:pPr>
              <a:defRPr/>
            </a:pPr>
            <a:r>
              <a:rPr lang="en-US" sz="2400" b="1" dirty="0" smtClean="0">
                <a:latin typeface="Bookman Old Style" panose="02050604050505020204" pitchFamily="18" charset="0"/>
              </a:rPr>
              <a:t>Cook </a:t>
            </a:r>
            <a:r>
              <a:rPr lang="en-US" sz="2400" b="1" dirty="0">
                <a:latin typeface="Bookman Old Style" panose="02050604050505020204" pitchFamily="18" charset="0"/>
              </a:rPr>
              <a:t>seafood properly.</a:t>
            </a:r>
            <a:r>
              <a:rPr lang="en-US" sz="2400" dirty="0">
                <a:latin typeface="Bookman Old Style" panose="02050604050505020204" pitchFamily="18" charset="0"/>
              </a:rPr>
              <a:t> Cook fish to an internal temperature of 145 F (63 C). Fish is done when it separates into flakes and appears opaque throughout. Cook shrimp, lobster and scallops until they're milky white. Cook clams, mussels and oysters until their shells open. Discard any that don't open.</a:t>
            </a:r>
          </a:p>
          <a:p>
            <a:pPr>
              <a:defRPr/>
            </a:pPr>
            <a:endParaRPr lang="en-CA" sz="105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lstStyle/>
          <a:p>
            <a:pPr marL="0" indent="0">
              <a:buFontTx/>
              <a:buNone/>
              <a:defRPr/>
            </a:pPr>
            <a:r>
              <a:rPr lang="en-US" sz="2000" b="1" dirty="0">
                <a:latin typeface="Bookman Old Style" panose="02050604050505020204" pitchFamily="18" charset="0"/>
              </a:rPr>
              <a:t>Avoid undercooked meat, poultry and eggs</a:t>
            </a:r>
          </a:p>
          <a:p>
            <a:pPr>
              <a:defRPr/>
            </a:pPr>
            <a:r>
              <a:rPr lang="en-US" sz="2000" dirty="0">
                <a:latin typeface="Bookman Old Style" panose="02050604050505020204" pitchFamily="18" charset="0"/>
              </a:rPr>
              <a:t>During pregnancy, you're at increased risk of bacterial food poisoning. Your reaction might be more severe than if you weren't pregnant. Rarely, food poisoning affects the baby, too.</a:t>
            </a:r>
          </a:p>
          <a:p>
            <a:pPr marL="0" indent="0">
              <a:buFontTx/>
              <a:buNone/>
              <a:defRPr/>
            </a:pPr>
            <a:r>
              <a:rPr lang="en-US" sz="2000" dirty="0">
                <a:latin typeface="Bookman Old Style" panose="02050604050505020204" pitchFamily="18" charset="0"/>
              </a:rPr>
              <a:t>To prevent foodborne illness:</a:t>
            </a:r>
          </a:p>
          <a:p>
            <a:pPr>
              <a:defRPr/>
            </a:pPr>
            <a:r>
              <a:rPr lang="en-US" sz="2000" b="1" dirty="0">
                <a:latin typeface="Bookman Old Style" panose="02050604050505020204" pitchFamily="18" charset="0"/>
              </a:rPr>
              <a:t>Fully cook all meats and poultry before eating.</a:t>
            </a:r>
            <a:r>
              <a:rPr lang="en-US" sz="2000" dirty="0">
                <a:latin typeface="Bookman Old Style" panose="02050604050505020204" pitchFamily="18" charset="0"/>
              </a:rPr>
              <a:t> Use a meat thermometer to make sure.</a:t>
            </a:r>
          </a:p>
          <a:p>
            <a:pPr>
              <a:defRPr/>
            </a:pPr>
            <a:r>
              <a:rPr lang="en-US" sz="2000" b="1" dirty="0">
                <a:latin typeface="Bookman Old Style" panose="02050604050505020204" pitchFamily="18" charset="0"/>
              </a:rPr>
              <a:t>Cook hot dogs and luncheon meats until they're steaming hot — or avoid them completely.</a:t>
            </a:r>
            <a:r>
              <a:rPr lang="en-US" sz="2000" dirty="0">
                <a:latin typeface="Bookman Old Style" panose="02050604050505020204" pitchFamily="18" charset="0"/>
              </a:rPr>
              <a:t> They can be sources of a rare but potentially serious foodborne illness known as </a:t>
            </a:r>
            <a:r>
              <a:rPr lang="en-US" sz="2000" dirty="0" err="1">
                <a:latin typeface="Bookman Old Style" panose="02050604050505020204" pitchFamily="18" charset="0"/>
              </a:rPr>
              <a:t>listeriosis</a:t>
            </a:r>
            <a:r>
              <a:rPr lang="en-US" sz="2000" dirty="0">
                <a:latin typeface="Bookman Old Style" panose="02050604050505020204" pitchFamily="18" charset="0"/>
              </a:rPr>
              <a:t>.</a:t>
            </a:r>
          </a:p>
          <a:p>
            <a:pPr>
              <a:defRPr/>
            </a:pPr>
            <a:r>
              <a:rPr lang="en-US" sz="2000" b="1" dirty="0">
                <a:latin typeface="Bookman Old Style" panose="02050604050505020204" pitchFamily="18" charset="0"/>
              </a:rPr>
              <a:t>Avoid refrigerated pates and meat spreads.</a:t>
            </a:r>
            <a:r>
              <a:rPr lang="en-US" sz="2000" dirty="0">
                <a:latin typeface="Bookman Old Style" panose="02050604050505020204" pitchFamily="18" charset="0"/>
              </a:rPr>
              <a:t> Canned and shelf-stable versions, however, are OK.</a:t>
            </a:r>
          </a:p>
          <a:p>
            <a:pPr>
              <a:defRPr/>
            </a:pPr>
            <a:r>
              <a:rPr lang="en-US" sz="2000" b="1" dirty="0">
                <a:latin typeface="Bookman Old Style" panose="02050604050505020204" pitchFamily="18" charset="0"/>
              </a:rPr>
              <a:t>Cook eggs until the egg yolks and whites are firm.</a:t>
            </a:r>
            <a:r>
              <a:rPr lang="en-US" sz="2000" dirty="0">
                <a:latin typeface="Bookman Old Style" panose="02050604050505020204" pitchFamily="18" charset="0"/>
              </a:rPr>
              <a:t> Raw eggs can be contaminated with harmful bacteria. Avoid foods made with raw or partially cooked eggs, such as eggnog, raw batter, and freshly made or homemade hollandaise sauce and Caesar salad dressing.</a:t>
            </a:r>
          </a:p>
          <a:p>
            <a:pPr>
              <a:defRPr/>
            </a:pPr>
            <a:endParaRPr lang="en-CA" sz="105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112838"/>
            <a:ext cx="8229600" cy="5059362"/>
          </a:xfrm>
        </p:spPr>
        <p:txBody>
          <a:bodyPr/>
          <a:lstStyle/>
          <a:p>
            <a:pPr eaLnBrk="1" hangingPunct="1"/>
            <a:r>
              <a:rPr lang="en-US" altLang="en-US" smtClean="0">
                <a:latin typeface="Bookman Old Style" pitchFamily="18" charset="0"/>
              </a:rPr>
              <a:t>Read The Expanding Chinese Family and the Chinese Family today p.291 – 293</a:t>
            </a:r>
          </a:p>
          <a:p>
            <a:pPr eaLnBrk="1" hangingPunct="1"/>
            <a:r>
              <a:rPr lang="en-US" altLang="en-US" smtClean="0">
                <a:latin typeface="Bookman Old Style" pitchFamily="18" charset="0"/>
              </a:rPr>
              <a:t>Read The Greek Family Today p.292</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pPr marL="0" indent="0">
              <a:buFontTx/>
              <a:buNone/>
              <a:defRPr/>
            </a:pPr>
            <a:r>
              <a:rPr lang="en-US" sz="2800" b="1" dirty="0">
                <a:latin typeface="Bookman Old Style" panose="02050604050505020204" pitchFamily="18" charset="0"/>
              </a:rPr>
              <a:t>Avoid unpasteurized foods</a:t>
            </a:r>
          </a:p>
          <a:p>
            <a:pPr>
              <a:defRPr/>
            </a:pPr>
            <a:r>
              <a:rPr lang="en-US" sz="2800" dirty="0">
                <a:latin typeface="Bookman Old Style" panose="02050604050505020204" pitchFamily="18" charset="0"/>
              </a:rPr>
              <a:t>Many low-fat dairy products — such as skim milk, mozzarella cheese and cottage cheese — can be a healthy part of your diet. Anything containing unpasteurized milk, however, is a no-no. These products could lead to foodborne illness. Avoid soft cheeses, such as Brie, feta and blue cheese, unless they are clearly labeled as being pasteurized or made with pasteurized milk. Also, avoid drinking unpasteurized juice</a:t>
            </a:r>
            <a:r>
              <a:rPr lang="en-US" sz="2800" dirty="0"/>
              <a:t>.</a:t>
            </a:r>
          </a:p>
          <a:p>
            <a:pPr>
              <a:defRPr/>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FontTx/>
              <a:buNone/>
              <a:defRPr/>
            </a:pPr>
            <a:r>
              <a:rPr lang="en-US" sz="2400" b="1" dirty="0">
                <a:latin typeface="Bookman Old Style" panose="02050604050505020204" pitchFamily="18" charset="0"/>
              </a:rPr>
              <a:t>Avoid excess caffeine</a:t>
            </a:r>
          </a:p>
          <a:p>
            <a:pPr>
              <a:defRPr/>
            </a:pPr>
            <a:r>
              <a:rPr lang="en-US" sz="2400" dirty="0">
                <a:latin typeface="Bookman Old Style" panose="02050604050505020204" pitchFamily="18" charset="0"/>
              </a:rPr>
              <a:t>Caffeine can cross the placenta and affect your baby's heart rate. While further research is needed, some studies suggest that drinking too much caffeine during pregnancy might be associated with an increased risk of miscarriage.</a:t>
            </a:r>
          </a:p>
          <a:p>
            <a:pPr>
              <a:defRPr/>
            </a:pPr>
            <a:r>
              <a:rPr lang="en-US" sz="2400" dirty="0">
                <a:latin typeface="Bookman Old Style" panose="02050604050505020204" pitchFamily="18" charset="0"/>
              </a:rPr>
              <a:t>Because of the potential effects on your developing baby, your health care provider might recommend limiting the amount of caffeine in your diet to less than 200 milligrams a day during pregnancy. For perspective, an 8-ounce (237-milliliter) cup of brewed coffee contains about 95 milligrams of caffeine, an 8-ounce (237-milliliter) cup of brewed tea contains about 47 milligrams and a 12-ounce (355-milliliter) caffeinated cola soft drink contains about 33 milligrams.</a:t>
            </a:r>
          </a:p>
          <a:p>
            <a:pPr>
              <a:defRPr/>
            </a:pPr>
            <a:endParaRPr lang="en-CA" sz="2400" dirty="0">
              <a:latin typeface="Bookman Old Style" panose="0205060405050502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FontTx/>
              <a:buNone/>
              <a:defRPr/>
            </a:pPr>
            <a:r>
              <a:rPr lang="en-US" sz="2000" b="1" dirty="0">
                <a:latin typeface="Bookman Old Style" panose="02050604050505020204" pitchFamily="18" charset="0"/>
              </a:rPr>
              <a:t>Avoid herbal tea</a:t>
            </a:r>
          </a:p>
          <a:p>
            <a:pPr>
              <a:defRPr/>
            </a:pPr>
            <a:r>
              <a:rPr lang="en-US" sz="2000" dirty="0">
                <a:latin typeface="Bookman Old Style" panose="02050604050505020204" pitchFamily="18" charset="0"/>
              </a:rPr>
              <a:t>There's little data on the effects of specific herbs on developing babies. As a result, avoid drinking herbal tea unless your health care provider says it's OK — even the types of herbal tea marketed specifically to pregnant women.</a:t>
            </a:r>
          </a:p>
          <a:p>
            <a:pPr marL="0" indent="0">
              <a:buFontTx/>
              <a:buNone/>
              <a:defRPr/>
            </a:pPr>
            <a:r>
              <a:rPr lang="en-US" sz="2000" b="1" dirty="0">
                <a:latin typeface="Bookman Old Style" panose="02050604050505020204" pitchFamily="18" charset="0"/>
              </a:rPr>
              <a:t>Avoid alcohol</a:t>
            </a:r>
          </a:p>
          <a:p>
            <a:pPr>
              <a:defRPr/>
            </a:pPr>
            <a:r>
              <a:rPr lang="en-US" sz="2000" dirty="0">
                <a:latin typeface="Bookman Old Style" panose="02050604050505020204" pitchFamily="18" charset="0"/>
              </a:rPr>
              <a:t>One drink isn't likely to hurt your baby, but no level of alcohol has been proved safe during pregnancy. The safest bet is to avoid alcohol entirely.</a:t>
            </a:r>
          </a:p>
          <a:p>
            <a:pPr>
              <a:defRPr/>
            </a:pPr>
            <a:r>
              <a:rPr lang="en-US" sz="2000" dirty="0">
                <a:latin typeface="Bookman Old Style" panose="02050604050505020204" pitchFamily="18" charset="0"/>
              </a:rPr>
              <a:t>Consider the risks. Mothers who drink alcohol have a higher risk of miscarriage and stillbirth. Too much alcohol during pregnancy can result in fetal alcohol syndrome, which can cause facial deformities, heart defects and mental retardation. Even moderate drinking can impact your baby's brain development.</a:t>
            </a:r>
          </a:p>
          <a:p>
            <a:pPr>
              <a:defRPr/>
            </a:pPr>
            <a:r>
              <a:rPr lang="en-US" sz="2000" dirty="0">
                <a:latin typeface="Bookman Old Style" panose="02050604050505020204" pitchFamily="18" charset="0"/>
              </a:rPr>
              <a:t>If you're concerned about alcohol you drank before you knew you were pregnant or you think you need help to stop drinking, consult your health care provider.</a:t>
            </a:r>
          </a:p>
          <a:p>
            <a:pPr>
              <a:defRPr/>
            </a:pPr>
            <a:endParaRPr lang="en-CA" sz="2000" dirty="0">
              <a:latin typeface="Bookman Old Style" panose="0205060405050502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lstStyle/>
          <a:p>
            <a:pPr marL="0" indent="0">
              <a:buFontTx/>
              <a:buNone/>
              <a:defRPr/>
            </a:pPr>
            <a:r>
              <a:rPr lang="en-US" sz="2800" dirty="0"/>
              <a:t>Things No One Tells You About Being </a:t>
            </a:r>
            <a:r>
              <a:rPr lang="en-US" sz="2800" dirty="0" smtClean="0"/>
              <a:t>Pregnant</a:t>
            </a:r>
            <a:endParaRPr lang="en-US" sz="2800" dirty="0" smtClean="0">
              <a:hlinkClick r:id="rId2"/>
            </a:endParaRPr>
          </a:p>
          <a:p>
            <a:pPr>
              <a:defRPr/>
            </a:pPr>
            <a:r>
              <a:rPr lang="en-US" sz="2800" dirty="0" smtClean="0">
                <a:hlinkClick r:id="rId2"/>
              </a:rPr>
              <a:t>https://www.youtube.com/watch?v=n9xESA3UawA</a:t>
            </a:r>
          </a:p>
          <a:p>
            <a:pPr marL="0" indent="0">
              <a:buFontTx/>
              <a:buNone/>
              <a:defRPr/>
            </a:pPr>
            <a:r>
              <a:rPr lang="en-US" sz="2800" dirty="0" smtClean="0"/>
              <a:t>Stages of </a:t>
            </a:r>
            <a:r>
              <a:rPr lang="en-US" sz="2800" dirty="0" err="1" smtClean="0"/>
              <a:t>labour</a:t>
            </a:r>
            <a:r>
              <a:rPr lang="en-US" sz="2800" dirty="0" smtClean="0"/>
              <a:t> website:</a:t>
            </a:r>
            <a:endParaRPr lang="en-US" sz="2800" dirty="0" smtClean="0">
              <a:hlinkClick r:id="rId2"/>
            </a:endParaRPr>
          </a:p>
          <a:p>
            <a:pPr>
              <a:defRPr/>
            </a:pPr>
            <a:r>
              <a:rPr lang="en-US" sz="2800" dirty="0" smtClean="0">
                <a:hlinkClick r:id="rId2"/>
              </a:rPr>
              <a:t>http://americanpregnancy.org/labor-and-birth/first-stage-of-labor/</a:t>
            </a:r>
            <a:endParaRPr lang="en-US" sz="2800" dirty="0" smtClean="0"/>
          </a:p>
          <a:p>
            <a:pPr marL="0" indent="0">
              <a:buFontTx/>
              <a:buNone/>
              <a:defRPr/>
            </a:pPr>
            <a:r>
              <a:rPr lang="en-US" sz="2800" dirty="0"/>
              <a:t>Men React To Pregnancy </a:t>
            </a:r>
            <a:r>
              <a:rPr lang="en-US" sz="2800" dirty="0" smtClean="0"/>
              <a:t>Facts:</a:t>
            </a:r>
            <a:endParaRPr lang="en-US" sz="2800" dirty="0" smtClean="0">
              <a:hlinkClick r:id="rId3"/>
            </a:endParaRPr>
          </a:p>
          <a:p>
            <a:pPr marL="0" indent="0">
              <a:buFontTx/>
              <a:buNone/>
              <a:defRPr/>
            </a:pPr>
            <a:r>
              <a:rPr lang="en-US" sz="2800" dirty="0" smtClean="0">
                <a:hlinkClick r:id="rId3"/>
              </a:rPr>
              <a:t>https://www.youtube.com/watch?v=XNosUEzteac</a:t>
            </a:r>
            <a:endParaRPr lang="en-US" sz="2800" dirty="0" smtClean="0"/>
          </a:p>
          <a:p>
            <a:pPr marL="0" indent="0">
              <a:buFontTx/>
              <a:buNone/>
              <a:defRPr/>
            </a:pPr>
            <a:r>
              <a:rPr lang="en-US" sz="2800" dirty="0"/>
              <a:t>Women React To Pregnancy </a:t>
            </a:r>
            <a:r>
              <a:rPr lang="en-US" sz="2800" dirty="0" smtClean="0"/>
              <a:t>Facts:</a:t>
            </a:r>
            <a:endParaRPr lang="en-US" sz="2800" dirty="0" smtClean="0">
              <a:hlinkClick r:id="rId4"/>
            </a:endParaRPr>
          </a:p>
          <a:p>
            <a:pPr marL="0" indent="0">
              <a:buFontTx/>
              <a:buNone/>
              <a:defRPr/>
            </a:pPr>
            <a:r>
              <a:rPr lang="en-US" sz="2800" dirty="0" smtClean="0">
                <a:hlinkClick r:id="rId4"/>
              </a:rPr>
              <a:t>https://www.youtube.com/watch?v=WFDkb3ZuJTY</a:t>
            </a:r>
            <a:endParaRPr lang="en-US" sz="2800" dirty="0" smtClean="0"/>
          </a:p>
          <a:p>
            <a:pPr marL="0" indent="0">
              <a:buFontTx/>
              <a:buNone/>
              <a:defRPr/>
            </a:pPr>
            <a:r>
              <a:rPr lang="en-US" sz="2800" dirty="0" smtClean="0">
                <a:hlinkClick r:id="rId5"/>
              </a:rPr>
              <a:t>http://www.msichicago.org/experiment/make-room-for-baby/</a:t>
            </a:r>
            <a:endParaRPr lang="en-US" sz="2800" dirty="0" smtClean="0"/>
          </a:p>
          <a:p>
            <a:pPr marL="0" indent="0">
              <a:buFontTx/>
              <a:buNone/>
              <a:defRPr/>
            </a:pP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b="1" smtClean="0">
                <a:latin typeface="Bookman Old Style" pitchFamily="18" charset="0"/>
              </a:rPr>
              <a:t>People Who Help in the Birthing Process</a:t>
            </a:r>
            <a:endParaRPr lang="en-CA" altLang="en-US" sz="2800" b="1" smtClean="0">
              <a:latin typeface="Bookman Old Style" pitchFamily="18" charset="0"/>
            </a:endParaRPr>
          </a:p>
        </p:txBody>
      </p:sp>
      <p:sp>
        <p:nvSpPr>
          <p:cNvPr id="46083" name="Content Placeholder 2"/>
          <p:cNvSpPr>
            <a:spLocks noGrp="1"/>
          </p:cNvSpPr>
          <p:nvPr>
            <p:ph idx="1"/>
          </p:nvPr>
        </p:nvSpPr>
        <p:spPr>
          <a:xfrm>
            <a:off x="533400" y="1219200"/>
            <a:ext cx="8229600" cy="5486400"/>
          </a:xfrm>
        </p:spPr>
        <p:txBody>
          <a:bodyPr/>
          <a:lstStyle/>
          <a:p>
            <a:r>
              <a:rPr lang="en-US" altLang="en-US" sz="2800" smtClean="0">
                <a:latin typeface="Bookman Old Style" pitchFamily="18" charset="0"/>
              </a:rPr>
              <a:t>Doctor</a:t>
            </a:r>
          </a:p>
          <a:p>
            <a:r>
              <a:rPr lang="en-US" altLang="en-US" sz="2800" smtClean="0">
                <a:latin typeface="Bookman Old Style" pitchFamily="18" charset="0"/>
              </a:rPr>
              <a:t>Partner/coach</a:t>
            </a:r>
          </a:p>
          <a:p>
            <a:r>
              <a:rPr lang="en-US" altLang="en-US" sz="2800" smtClean="0">
                <a:latin typeface="Bookman Old Style" pitchFamily="18" charset="0"/>
              </a:rPr>
              <a:t>Doula</a:t>
            </a:r>
          </a:p>
          <a:p>
            <a:r>
              <a:rPr lang="en-US" altLang="en-US" sz="2800" smtClean="0">
                <a:latin typeface="Bookman Old Style" pitchFamily="18" charset="0"/>
              </a:rPr>
              <a:t>Midwife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smtClean="0">
                <a:latin typeface="Bookman Old Style" pitchFamily="18" charset="0"/>
              </a:rPr>
              <a:t>What is a doula?</a:t>
            </a:r>
            <a:r>
              <a:rPr lang="en-US" altLang="en-US" b="1" smtClean="0"/>
              <a:t> </a:t>
            </a:r>
            <a:br>
              <a:rPr lang="en-US" altLang="en-US" b="1" smtClean="0"/>
            </a:br>
            <a:endParaRPr lang="en-CA" altLang="en-US" smtClean="0"/>
          </a:p>
        </p:txBody>
      </p:sp>
      <p:sp>
        <p:nvSpPr>
          <p:cNvPr id="3" name="Content Placeholder 2"/>
          <p:cNvSpPr>
            <a:spLocks noGrp="1"/>
          </p:cNvSpPr>
          <p:nvPr>
            <p:ph idx="1"/>
          </p:nvPr>
        </p:nvSpPr>
        <p:spPr>
          <a:xfrm>
            <a:off x="457200" y="685800"/>
            <a:ext cx="8229600" cy="5943600"/>
          </a:xfrm>
        </p:spPr>
        <p:txBody>
          <a:bodyPr/>
          <a:lstStyle/>
          <a:p>
            <a:pPr marL="0" indent="0">
              <a:buFontTx/>
              <a:buNone/>
              <a:defRPr/>
            </a:pPr>
            <a:endParaRPr lang="en-US" sz="1800" b="1" dirty="0" smtClean="0">
              <a:latin typeface="Bookman Old Style" panose="02050604050505020204" pitchFamily="18" charset="0"/>
            </a:endParaRPr>
          </a:p>
          <a:p>
            <a:pPr>
              <a:defRPr/>
            </a:pPr>
            <a:r>
              <a:rPr lang="en-US" sz="1800" dirty="0" smtClean="0">
                <a:latin typeface="Bookman Old Style" panose="02050604050505020204" pitchFamily="18" charset="0"/>
              </a:rPr>
              <a:t>The word "doula" comes from the ancient Greek meaning "a woman who serves" and is now used to refer to a trained and experienced professional who provides continuous physical, emotional and informational support to the mother before, during and just after birth; or who provides emotional and practical support during the postpartum period.</a:t>
            </a:r>
          </a:p>
          <a:p>
            <a:pPr marL="0" indent="0">
              <a:buFontTx/>
              <a:buNone/>
              <a:defRPr/>
            </a:pPr>
            <a:r>
              <a:rPr lang="en-US" sz="1600" b="1" dirty="0" smtClean="0">
                <a:latin typeface="Bookman Old Style" panose="02050604050505020204" pitchFamily="18" charset="0"/>
              </a:rPr>
              <a:t>A Birth Doula</a:t>
            </a:r>
            <a:endParaRPr lang="en-US" sz="1600" dirty="0" smtClean="0">
              <a:latin typeface="Bookman Old Style" panose="02050604050505020204" pitchFamily="18" charset="0"/>
            </a:endParaRPr>
          </a:p>
          <a:p>
            <a:pPr>
              <a:defRPr/>
            </a:pPr>
            <a:r>
              <a:rPr lang="en-US" sz="1600" dirty="0" smtClean="0">
                <a:latin typeface="Bookman Old Style" panose="02050604050505020204" pitchFamily="18" charset="0"/>
              </a:rPr>
              <a:t>Recognizes birth as a key experience the mother will remember all her life</a:t>
            </a:r>
          </a:p>
          <a:p>
            <a:pPr>
              <a:defRPr/>
            </a:pPr>
            <a:r>
              <a:rPr lang="en-US" sz="1600" dirty="0" smtClean="0">
                <a:latin typeface="Bookman Old Style" panose="02050604050505020204" pitchFamily="18" charset="0"/>
              </a:rPr>
              <a:t>Understands the physiology of birth and the emotional needs of a woman in labor</a:t>
            </a:r>
          </a:p>
          <a:p>
            <a:pPr>
              <a:defRPr/>
            </a:pPr>
            <a:r>
              <a:rPr lang="en-US" sz="1600" dirty="0" smtClean="0">
                <a:latin typeface="Bookman Old Style" panose="02050604050505020204" pitchFamily="18" charset="0"/>
              </a:rPr>
              <a:t>Assists the woman in preparing for and carrying out her plans for birth</a:t>
            </a:r>
          </a:p>
          <a:p>
            <a:pPr>
              <a:defRPr/>
            </a:pPr>
            <a:r>
              <a:rPr lang="en-US" sz="1600" dirty="0" smtClean="0">
                <a:latin typeface="Bookman Old Style" panose="02050604050505020204" pitchFamily="18" charset="0"/>
              </a:rPr>
              <a:t>Stays with the woman throughout the labor</a:t>
            </a:r>
          </a:p>
          <a:p>
            <a:pPr>
              <a:defRPr/>
            </a:pPr>
            <a:r>
              <a:rPr lang="en-US" sz="1600" dirty="0" smtClean="0">
                <a:latin typeface="Bookman Old Style" panose="02050604050505020204" pitchFamily="18" charset="0"/>
              </a:rPr>
              <a:t>Provides emotional support, physical comfort measures and an objective viewpoint, as well as helping the woman get the information she needs to make informed decisions</a:t>
            </a:r>
          </a:p>
          <a:p>
            <a:pPr>
              <a:defRPr/>
            </a:pPr>
            <a:r>
              <a:rPr lang="en-US" sz="1600" dirty="0" smtClean="0">
                <a:latin typeface="Bookman Old Style" panose="02050604050505020204" pitchFamily="18" charset="0"/>
              </a:rPr>
              <a:t>Facilitates communication between the laboring woman, her partner and her clinical care providers</a:t>
            </a:r>
          </a:p>
          <a:p>
            <a:pPr>
              <a:defRPr/>
            </a:pPr>
            <a:r>
              <a:rPr lang="en-US" sz="1600" dirty="0" smtClean="0">
                <a:latin typeface="Bookman Old Style" panose="02050604050505020204" pitchFamily="18" charset="0"/>
              </a:rPr>
              <a:t>Perceives her role as nurturing and protecting the woman's memory of the birth experience</a:t>
            </a:r>
          </a:p>
          <a:p>
            <a:pPr>
              <a:defRPr/>
            </a:pPr>
            <a:r>
              <a:rPr lang="en-US" sz="1600" dirty="0" smtClean="0">
                <a:latin typeface="Bookman Old Style" panose="02050604050505020204" pitchFamily="18" charset="0"/>
              </a:rPr>
              <a:t>Allows the woman's partner to participate at his/her comfort level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marL="0" indent="0">
              <a:buFontTx/>
              <a:buNone/>
              <a:defRPr/>
            </a:pPr>
            <a:r>
              <a:rPr lang="en-US" sz="2000" b="1" dirty="0" smtClean="0">
                <a:latin typeface="Bookman Old Style" panose="02050604050505020204" pitchFamily="18" charset="0"/>
              </a:rPr>
              <a:t>A Birth Doula</a:t>
            </a:r>
            <a:endParaRPr lang="en-US" sz="2000" dirty="0" smtClean="0">
              <a:latin typeface="Bookman Old Style" panose="02050604050505020204" pitchFamily="18" charset="0"/>
            </a:endParaRPr>
          </a:p>
          <a:p>
            <a:pPr>
              <a:defRPr/>
            </a:pPr>
            <a:r>
              <a:rPr lang="en-US" sz="2000" dirty="0" smtClean="0">
                <a:latin typeface="Bookman Old Style" panose="02050604050505020204" pitchFamily="18" charset="0"/>
              </a:rPr>
              <a:t>Recognizes birth as a key experience the mother will remember all her life</a:t>
            </a:r>
          </a:p>
          <a:p>
            <a:pPr>
              <a:defRPr/>
            </a:pPr>
            <a:r>
              <a:rPr lang="en-US" sz="2000" dirty="0" smtClean="0">
                <a:latin typeface="Bookman Old Style" panose="02050604050505020204" pitchFamily="18" charset="0"/>
              </a:rPr>
              <a:t>Understands the physiology of birth and the emotional needs of a woman in labor</a:t>
            </a:r>
          </a:p>
          <a:p>
            <a:pPr>
              <a:defRPr/>
            </a:pPr>
            <a:r>
              <a:rPr lang="en-US" sz="2000" dirty="0" smtClean="0">
                <a:latin typeface="Bookman Old Style" panose="02050604050505020204" pitchFamily="18" charset="0"/>
              </a:rPr>
              <a:t>Assists the woman in preparing for and carrying out her plans for birth</a:t>
            </a:r>
          </a:p>
          <a:p>
            <a:pPr>
              <a:defRPr/>
            </a:pPr>
            <a:r>
              <a:rPr lang="en-US" sz="2000" dirty="0" smtClean="0">
                <a:latin typeface="Bookman Old Style" panose="02050604050505020204" pitchFamily="18" charset="0"/>
              </a:rPr>
              <a:t>Stays with the woman throughout the labor</a:t>
            </a:r>
          </a:p>
          <a:p>
            <a:pPr>
              <a:defRPr/>
            </a:pPr>
            <a:r>
              <a:rPr lang="en-US" sz="2000" dirty="0" smtClean="0">
                <a:latin typeface="Bookman Old Style" panose="02050604050505020204" pitchFamily="18" charset="0"/>
              </a:rPr>
              <a:t>Provides emotional support, physical comfort measures and an objective viewpoint, as well as helping the woman get the information she needs to make informed decisions</a:t>
            </a:r>
          </a:p>
          <a:p>
            <a:pPr>
              <a:defRPr/>
            </a:pPr>
            <a:r>
              <a:rPr lang="en-US" sz="2000" dirty="0" smtClean="0">
                <a:latin typeface="Bookman Old Style" panose="02050604050505020204" pitchFamily="18" charset="0"/>
              </a:rPr>
              <a:t>Facilitates communication between the laboring woman, her partner and her clinical care providers</a:t>
            </a:r>
          </a:p>
          <a:p>
            <a:pPr>
              <a:defRPr/>
            </a:pPr>
            <a:r>
              <a:rPr lang="en-US" sz="2000" dirty="0" smtClean="0">
                <a:latin typeface="Bookman Old Style" panose="02050604050505020204" pitchFamily="18" charset="0"/>
              </a:rPr>
              <a:t>Perceives her role as nurturing and protecting the woman's memory of the birth experience</a:t>
            </a:r>
          </a:p>
          <a:p>
            <a:pPr>
              <a:defRPr/>
            </a:pPr>
            <a:r>
              <a:rPr lang="en-US" sz="2000" dirty="0" smtClean="0">
                <a:latin typeface="Bookman Old Style" panose="02050604050505020204" pitchFamily="18" charset="0"/>
              </a:rPr>
              <a:t>Allows the woman's partner to participate at his/her comfort level</a:t>
            </a:r>
          </a:p>
          <a:p>
            <a:pPr>
              <a:defRPr/>
            </a:pPr>
            <a:endParaRPr lang="en-CA" sz="1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FontTx/>
              <a:buNone/>
              <a:defRPr/>
            </a:pPr>
            <a:r>
              <a:rPr lang="en-US" sz="2800" b="1" dirty="0" smtClean="0">
                <a:latin typeface="Bookman Old Style" panose="02050604050505020204" pitchFamily="18" charset="0"/>
              </a:rPr>
              <a:t>A Postpartum Doula</a:t>
            </a:r>
            <a:endParaRPr lang="en-US" sz="2800" dirty="0" smtClean="0">
              <a:latin typeface="Bookman Old Style" panose="02050604050505020204" pitchFamily="18" charset="0"/>
            </a:endParaRPr>
          </a:p>
          <a:p>
            <a:pPr>
              <a:defRPr/>
            </a:pPr>
            <a:r>
              <a:rPr lang="en-US" sz="2800" dirty="0" smtClean="0">
                <a:latin typeface="Bookman Old Style" panose="02050604050505020204" pitchFamily="18" charset="0"/>
              </a:rPr>
              <a:t>Offers education, companionship and nonjudgmental support during the postpartum fourth trimester</a:t>
            </a:r>
          </a:p>
          <a:p>
            <a:pPr>
              <a:defRPr/>
            </a:pPr>
            <a:r>
              <a:rPr lang="en-US" sz="2800" dirty="0" smtClean="0">
                <a:latin typeface="Bookman Old Style" panose="02050604050505020204" pitchFamily="18" charset="0"/>
              </a:rPr>
              <a:t>Assists with newborn care, family adjustment, meal preparation and light household tidying</a:t>
            </a:r>
          </a:p>
          <a:p>
            <a:pPr>
              <a:defRPr/>
            </a:pPr>
            <a:r>
              <a:rPr lang="en-US" sz="2800" dirty="0" smtClean="0">
                <a:latin typeface="Bookman Old Style" panose="02050604050505020204" pitchFamily="18" charset="0"/>
              </a:rPr>
              <a:t>Offers evidence-based information on infant feeding, emotional and physical recovery from birth, infant soothing and coping skills for new parents and makes appropriate referrals when necessary</a:t>
            </a:r>
          </a:p>
          <a:p>
            <a:pPr marL="0" indent="0">
              <a:buFontTx/>
              <a:buNone/>
              <a:defRPr/>
            </a:pPr>
            <a:endParaRPr lang="en-CA"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lstStyle/>
          <a:p>
            <a:pPr marL="0" indent="0">
              <a:buFontTx/>
              <a:buNone/>
              <a:defRPr/>
            </a:pPr>
            <a:r>
              <a:rPr lang="en-US" sz="2200" b="1" dirty="0">
                <a:latin typeface="Bookman Old Style" panose="02050604050505020204" pitchFamily="18" charset="0"/>
              </a:rPr>
              <a:t>How do I know when I am in </a:t>
            </a:r>
            <a:r>
              <a:rPr lang="en-US" sz="2200" b="1" dirty="0" err="1">
                <a:latin typeface="Bookman Old Style" panose="02050604050505020204" pitchFamily="18" charset="0"/>
              </a:rPr>
              <a:t>labour</a:t>
            </a:r>
            <a:r>
              <a:rPr lang="en-US" sz="2200" b="1" dirty="0">
                <a:latin typeface="Bookman Old Style" panose="02050604050505020204" pitchFamily="18" charset="0"/>
              </a:rPr>
              <a:t>?</a:t>
            </a:r>
          </a:p>
          <a:p>
            <a:pPr>
              <a:defRPr/>
            </a:pPr>
            <a:r>
              <a:rPr lang="en-US" sz="2200" dirty="0">
                <a:latin typeface="Bookman Old Style" panose="02050604050505020204" pitchFamily="18" charset="0"/>
              </a:rPr>
              <a:t>Every mom's </a:t>
            </a:r>
            <a:r>
              <a:rPr lang="en-US" sz="2200" dirty="0" err="1">
                <a:latin typeface="Bookman Old Style" panose="02050604050505020204" pitchFamily="18" charset="0"/>
              </a:rPr>
              <a:t>labour</a:t>
            </a:r>
            <a:r>
              <a:rPr lang="en-US" sz="2200" dirty="0">
                <a:latin typeface="Bookman Old Style" panose="02050604050505020204" pitchFamily="18" charset="0"/>
              </a:rPr>
              <a:t> is different, and pinpointing when it begins is not really possible. It's more of a process than a single event, when a number of changes in your body work together to help you give birth. </a:t>
            </a:r>
            <a:r>
              <a:rPr lang="en-US" sz="2200" dirty="0" smtClean="0">
                <a:latin typeface="Bookman Old Style" panose="02050604050505020204" pitchFamily="18" charset="0"/>
              </a:rPr>
              <a:t/>
            </a:r>
            <a:br>
              <a:rPr lang="en-US" sz="2200" dirty="0" smtClean="0">
                <a:latin typeface="Bookman Old Style" panose="02050604050505020204" pitchFamily="18" charset="0"/>
              </a:rPr>
            </a:br>
            <a:r>
              <a:rPr lang="en-US" sz="2200" dirty="0" smtClean="0">
                <a:latin typeface="Bookman Old Style" panose="02050604050505020204" pitchFamily="18" charset="0"/>
              </a:rPr>
              <a:t/>
            </a:r>
            <a:br>
              <a:rPr lang="en-US" sz="2200" dirty="0" smtClean="0">
                <a:latin typeface="Bookman Old Style" panose="02050604050505020204" pitchFamily="18" charset="0"/>
              </a:rPr>
            </a:br>
            <a:r>
              <a:rPr lang="en-US" sz="2200" dirty="0">
                <a:latin typeface="Bookman Old Style" panose="02050604050505020204" pitchFamily="18" charset="0"/>
              </a:rPr>
              <a:t>In early </a:t>
            </a:r>
            <a:r>
              <a:rPr lang="en-US" sz="2200" dirty="0" err="1">
                <a:latin typeface="Bookman Old Style" panose="02050604050505020204" pitchFamily="18" charset="0"/>
              </a:rPr>
              <a:t>labour</a:t>
            </a:r>
            <a:r>
              <a:rPr lang="en-US" sz="2200" dirty="0">
                <a:latin typeface="Bookman Old Style" panose="02050604050505020204" pitchFamily="18" charset="0"/>
              </a:rPr>
              <a:t>, also called </a:t>
            </a:r>
            <a:r>
              <a:rPr lang="en-US" sz="2200" b="1" dirty="0">
                <a:latin typeface="Bookman Old Style" panose="02050604050505020204" pitchFamily="18" charset="0"/>
              </a:rPr>
              <a:t>the latent phase</a:t>
            </a:r>
            <a:r>
              <a:rPr lang="en-US" sz="2200" dirty="0">
                <a:latin typeface="Bookman Old Style" panose="02050604050505020204" pitchFamily="18" charset="0"/>
              </a:rPr>
              <a:t> you may feel the following: </a:t>
            </a:r>
          </a:p>
          <a:p>
            <a:pPr>
              <a:defRPr/>
            </a:pPr>
            <a:r>
              <a:rPr lang="en-US" sz="2200" dirty="0" smtClean="0">
                <a:latin typeface="Bookman Old Style" panose="02050604050505020204" pitchFamily="18" charset="0"/>
              </a:rPr>
              <a:t>Persistent </a:t>
            </a:r>
            <a:r>
              <a:rPr lang="en-US" sz="2200" dirty="0">
                <a:latin typeface="Bookman Old Style" panose="02050604050505020204" pitchFamily="18" charset="0"/>
              </a:rPr>
              <a:t>lower back or abdominal pain, often accompanied by a </a:t>
            </a:r>
            <a:r>
              <a:rPr lang="en-US" sz="2200" dirty="0" err="1">
                <a:latin typeface="Bookman Old Style" panose="02050604050505020204" pitchFamily="18" charset="0"/>
              </a:rPr>
              <a:t>crampy</a:t>
            </a:r>
            <a:r>
              <a:rPr lang="en-US" sz="2200" dirty="0">
                <a:latin typeface="Bookman Old Style" panose="02050604050505020204" pitchFamily="18" charset="0"/>
              </a:rPr>
              <a:t> premenstrual feeling.</a:t>
            </a:r>
          </a:p>
          <a:p>
            <a:pPr>
              <a:defRPr/>
            </a:pPr>
            <a:r>
              <a:rPr lang="en-US" sz="2200" dirty="0">
                <a:latin typeface="Bookman Old Style" panose="02050604050505020204" pitchFamily="18" charset="0"/>
              </a:rPr>
              <a:t>A bloody show (a brownish or blood-tinged mucus discharge). If you pass the mucus plug that blocks the cervix, </a:t>
            </a:r>
            <a:r>
              <a:rPr lang="en-US" sz="2200" dirty="0" err="1">
                <a:latin typeface="Bookman Old Style" panose="02050604050505020204" pitchFamily="18" charset="0"/>
              </a:rPr>
              <a:t>labour</a:t>
            </a:r>
            <a:r>
              <a:rPr lang="en-US" sz="2200" dirty="0">
                <a:latin typeface="Bookman Old Style" panose="02050604050505020204" pitchFamily="18" charset="0"/>
              </a:rPr>
              <a:t> could be imminent or it could be several days away. It's a sign that things are moving along.</a:t>
            </a:r>
          </a:p>
          <a:p>
            <a:pPr>
              <a:defRPr/>
            </a:pPr>
            <a:r>
              <a:rPr lang="en-US" sz="2200" dirty="0">
                <a:latin typeface="Bookman Old Style" panose="02050604050505020204" pitchFamily="18" charset="0"/>
              </a:rPr>
              <a:t>Painful contractions that occur at regular and increasingly shorter intervals and become longer and stronger in intensity</a:t>
            </a:r>
            <a:r>
              <a:rPr lang="en-US" sz="2200" dirty="0" smtClean="0">
                <a:latin typeface="Bookman Old Style" panose="02050604050505020204" pitchFamily="18" charset="0"/>
              </a:rPr>
              <a:t>.</a:t>
            </a:r>
            <a:endParaRPr lang="en-US" sz="2200" dirty="0">
              <a:latin typeface="Bookman Old Style" panose="02050604050505020204"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lstStyle/>
          <a:p>
            <a:pPr>
              <a:defRPr/>
            </a:pPr>
            <a:r>
              <a:rPr lang="en-US" sz="2000" b="1" dirty="0" smtClean="0">
                <a:latin typeface="Bookman Old Style" panose="02050604050505020204" pitchFamily="18" charset="0"/>
              </a:rPr>
              <a:t>Broken waters</a:t>
            </a:r>
            <a:r>
              <a:rPr lang="en-US" sz="2000" dirty="0" smtClean="0">
                <a:latin typeface="Bookman Old Style" panose="02050604050505020204" pitchFamily="18" charset="0"/>
              </a:rPr>
              <a:t>, but you're in </a:t>
            </a:r>
            <a:r>
              <a:rPr lang="en-US" sz="2000" dirty="0" err="1" smtClean="0">
                <a:latin typeface="Bookman Old Style" panose="02050604050505020204" pitchFamily="18" charset="0"/>
              </a:rPr>
              <a:t>labour</a:t>
            </a:r>
            <a:r>
              <a:rPr lang="en-US" sz="2000" dirty="0" smtClean="0">
                <a:latin typeface="Bookman Old Style" panose="02050604050505020204" pitchFamily="18" charset="0"/>
              </a:rPr>
              <a:t> only if it's accompanied by contractions that are dilating your cervix.</a:t>
            </a:r>
            <a:r>
              <a:rPr lang="en-US" sz="2000" dirty="0" smtClean="0"/>
              <a:t/>
            </a:r>
            <a:br>
              <a:rPr lang="en-US" sz="2000" dirty="0" smtClean="0"/>
            </a:br>
            <a:endParaRPr lang="en-US" sz="2000" dirty="0" smtClean="0"/>
          </a:p>
          <a:p>
            <a:pPr>
              <a:defRPr/>
            </a:pPr>
            <a:r>
              <a:rPr lang="en-US" sz="2000" dirty="0" smtClean="0">
                <a:latin typeface="Bookman Old Style" panose="02050604050505020204" pitchFamily="18" charset="0"/>
              </a:rPr>
              <a:t>How you will feel in early </a:t>
            </a:r>
            <a:r>
              <a:rPr lang="en-US" sz="2000" dirty="0" err="1" smtClean="0">
                <a:latin typeface="Bookman Old Style" panose="02050604050505020204" pitchFamily="18" charset="0"/>
              </a:rPr>
              <a:t>labour</a:t>
            </a:r>
            <a:r>
              <a:rPr lang="en-US" sz="2000" dirty="0" smtClean="0">
                <a:latin typeface="Bookman Old Style" panose="02050604050505020204" pitchFamily="18" charset="0"/>
              </a:rPr>
              <a:t> depends on whether you've had a baby before, how you perceive and respond to pain, and how prepared you are for what </a:t>
            </a:r>
            <a:r>
              <a:rPr lang="en-US" sz="2000" dirty="0" err="1" smtClean="0">
                <a:latin typeface="Bookman Old Style" panose="02050604050505020204" pitchFamily="18" charset="0"/>
              </a:rPr>
              <a:t>labour</a:t>
            </a:r>
            <a:r>
              <a:rPr lang="en-US" sz="2000" dirty="0" smtClean="0">
                <a:latin typeface="Bookman Old Style" panose="02050604050505020204" pitchFamily="18" charset="0"/>
              </a:rPr>
              <a:t> may be like. </a:t>
            </a:r>
            <a:br>
              <a:rPr lang="en-US" sz="2000" dirty="0" smtClean="0">
                <a:latin typeface="Bookman Old Style" panose="02050604050505020204" pitchFamily="18" charset="0"/>
              </a:rPr>
            </a:br>
            <a:endParaRPr lang="en-US" sz="2000" dirty="0" smtClean="0">
              <a:latin typeface="Bookman Old Style" panose="02050604050505020204" pitchFamily="18" charset="0"/>
            </a:endParaRPr>
          </a:p>
          <a:p>
            <a:pPr marL="0" indent="0">
              <a:buFontTx/>
              <a:buNone/>
              <a:defRPr/>
            </a:pPr>
            <a:r>
              <a:rPr lang="en-US" sz="2000" b="1" dirty="0" smtClean="0">
                <a:latin typeface="Bookman Old Style" panose="02050604050505020204" pitchFamily="18" charset="0"/>
              </a:rPr>
              <a:t>When should I contact my doctor or midwife?</a:t>
            </a:r>
          </a:p>
          <a:p>
            <a:pPr>
              <a:defRPr/>
            </a:pPr>
            <a:r>
              <a:rPr lang="en-US" sz="2000" dirty="0" smtClean="0">
                <a:latin typeface="Bookman Old Style" panose="02050604050505020204" pitchFamily="18" charset="0"/>
              </a:rPr>
              <a:t>You, your doctor and midwife have probably talked about what to do when you think you're in </a:t>
            </a:r>
            <a:r>
              <a:rPr lang="en-US" sz="2000" dirty="0" err="1" smtClean="0">
                <a:latin typeface="Bookman Old Style" panose="02050604050505020204" pitchFamily="18" charset="0"/>
              </a:rPr>
              <a:t>labour</a:t>
            </a:r>
            <a:r>
              <a:rPr lang="en-US" sz="2000" dirty="0" smtClean="0">
                <a:latin typeface="Bookman Old Style" panose="02050604050505020204" pitchFamily="18" charset="0"/>
              </a:rPr>
              <a:t>. But if you think the time has come, don't be embarrassed to call. Doctors and midwives are used to getting calls from women who are uncertain if they're in </a:t>
            </a:r>
            <a:r>
              <a:rPr lang="en-US" sz="2000" dirty="0" err="1" smtClean="0">
                <a:latin typeface="Bookman Old Style" panose="02050604050505020204" pitchFamily="18" charset="0"/>
              </a:rPr>
              <a:t>labour</a:t>
            </a:r>
            <a:r>
              <a:rPr lang="en-US" sz="2000" dirty="0" smtClean="0">
                <a:latin typeface="Bookman Old Style" panose="02050604050505020204" pitchFamily="18" charset="0"/>
              </a:rPr>
              <a:t> and who need guidance - it's part of their job. </a:t>
            </a:r>
            <a:br>
              <a:rPr lang="en-US" sz="2000" dirty="0" smtClean="0">
                <a:latin typeface="Bookman Old Style" panose="02050604050505020204" pitchFamily="18" charset="0"/>
              </a:rPr>
            </a:br>
            <a:r>
              <a:rPr lang="en-US" sz="2000" dirty="0" smtClean="0">
                <a:latin typeface="Bookman Old Style" panose="02050604050505020204" pitchFamily="18" charset="0"/>
              </a:rPr>
              <a:t>And the truth is that your doctor or midwife can tell a lot by the tone and tenor of your voice, so verbal communication helps. Your provider will want to know how close together your contractions are, whether you can talk through a contraction, and any other symptoms you may have</a:t>
            </a:r>
            <a:r>
              <a:rPr lang="en-US" sz="1050" dirty="0" smtClean="0">
                <a:latin typeface="Bookman Old Style" panose="02050604050505020204" pitchFamily="18" charset="0"/>
              </a:rPr>
              <a:t>.</a:t>
            </a:r>
            <a:r>
              <a:rPr lang="en-US" dirty="0" smtClean="0">
                <a:latin typeface="Bookman Old Style" panose="02050604050505020204" pitchFamily="18" charset="0"/>
              </a:rPr>
              <a:t> </a:t>
            </a:r>
            <a:br>
              <a:rPr lang="en-US" dirty="0" smtClean="0">
                <a:latin typeface="Bookman Old Style" panose="02050604050505020204" pitchFamily="18" charset="0"/>
              </a:rPr>
            </a:br>
            <a:endParaRPr lang="en-US" dirty="0" smtClean="0">
              <a:latin typeface="Bookman Old Style" panose="02050604050505020204" pitchFamily="18" charset="0"/>
            </a:endParaRPr>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304800"/>
            <a:ext cx="8229600" cy="5821363"/>
          </a:xfrm>
        </p:spPr>
        <p:txBody>
          <a:bodyPr/>
          <a:lstStyle/>
          <a:p>
            <a:pPr marL="0" indent="0" eaLnBrk="1" hangingPunct="1">
              <a:buFontTx/>
              <a:buNone/>
              <a:defRPr/>
            </a:pPr>
            <a:r>
              <a:rPr lang="en-US" b="1" u="sng" dirty="0" smtClean="0">
                <a:latin typeface="Bookman Old Style" panose="02050604050505020204" pitchFamily="18" charset="0"/>
              </a:rPr>
              <a:t>Current Trends in Childrearing</a:t>
            </a:r>
            <a:endParaRPr lang="en-US" dirty="0" smtClean="0">
              <a:latin typeface="Bookman Old Style" panose="02050604050505020204" pitchFamily="18" charset="0"/>
            </a:endParaRPr>
          </a:p>
          <a:p>
            <a:pPr eaLnBrk="1" hangingPunct="1">
              <a:defRPr/>
            </a:pPr>
            <a:r>
              <a:rPr lang="en-US" b="1" dirty="0" smtClean="0">
                <a:latin typeface="Bookman Old Style" panose="02050604050505020204" pitchFamily="18" charset="0"/>
              </a:rPr>
              <a:t>Social Exchange Theory</a:t>
            </a:r>
            <a:endParaRPr lang="en-US" dirty="0" smtClean="0">
              <a:latin typeface="Bookman Old Style" panose="02050604050505020204" pitchFamily="18" charset="0"/>
            </a:endParaRPr>
          </a:p>
          <a:p>
            <a:pPr eaLnBrk="1" hangingPunct="1">
              <a:defRPr/>
            </a:pPr>
            <a:r>
              <a:rPr lang="en-US" dirty="0" smtClean="0">
                <a:latin typeface="Bookman Old Style" panose="02050604050505020204" pitchFamily="18" charset="0"/>
              </a:rPr>
              <a:t>costs: financial, energy, time</a:t>
            </a:r>
          </a:p>
          <a:p>
            <a:pPr eaLnBrk="1" hangingPunct="1">
              <a:defRPr/>
            </a:pPr>
            <a:r>
              <a:rPr lang="en-US" dirty="0" smtClean="0">
                <a:latin typeface="Bookman Old Style" panose="02050604050505020204" pitchFamily="18" charset="0"/>
              </a:rPr>
              <a:t>benefits:  emotional fulfillment, love</a:t>
            </a:r>
          </a:p>
          <a:p>
            <a:pPr marL="0" indent="0" eaLnBrk="1" hangingPunct="1">
              <a:buFontTx/>
              <a:buNone/>
              <a:defRPr/>
            </a:pPr>
            <a:endParaRPr lang="en-US" dirty="0" smtClean="0">
              <a:latin typeface="Bookman Old Style" panose="02050604050505020204" pitchFamily="18" charset="0"/>
            </a:endParaRPr>
          </a:p>
          <a:p>
            <a:pPr eaLnBrk="1" hangingPunct="1">
              <a:defRPr/>
            </a:pPr>
            <a:r>
              <a:rPr lang="en-US" b="1" dirty="0" smtClean="0">
                <a:latin typeface="Bookman Old Style" panose="02050604050505020204" pitchFamily="18" charset="0"/>
              </a:rPr>
              <a:t>Dual Income Impact</a:t>
            </a:r>
            <a:endParaRPr lang="en-US" dirty="0" smtClean="0">
              <a:latin typeface="Bookman Old Style" panose="02050604050505020204" pitchFamily="18" charset="0"/>
            </a:endParaRPr>
          </a:p>
          <a:p>
            <a:pPr eaLnBrk="1" hangingPunct="1">
              <a:defRPr/>
            </a:pPr>
            <a:r>
              <a:rPr lang="en-US" dirty="0" smtClean="0">
                <a:latin typeface="Bookman Old Style" panose="02050604050505020204" pitchFamily="18" charset="0"/>
              </a:rPr>
              <a:t>1970s: 1/3 families had dual income</a:t>
            </a:r>
          </a:p>
          <a:p>
            <a:pPr eaLnBrk="1" hangingPunct="1">
              <a:defRPr/>
            </a:pPr>
            <a:r>
              <a:rPr lang="en-US" dirty="0" smtClean="0">
                <a:latin typeface="Bookman Old Style" panose="02050604050505020204" pitchFamily="18" charset="0"/>
              </a:rPr>
              <a:t>2002:  7/10 families had dual income</a:t>
            </a:r>
          </a:p>
          <a:p>
            <a:pPr eaLnBrk="1" hangingPunct="1">
              <a:defRPr/>
            </a:pPr>
            <a:r>
              <a:rPr lang="en-US" b="1" dirty="0" smtClean="0">
                <a:latin typeface="Bookman Old Style" panose="02050604050505020204" pitchFamily="18" charset="0"/>
              </a:rPr>
              <a:t>System theory</a:t>
            </a:r>
            <a:r>
              <a:rPr lang="en-US" dirty="0" smtClean="0">
                <a:latin typeface="Bookman Old Style" panose="02050604050505020204" pitchFamily="18" charset="0"/>
              </a:rPr>
              <a:t>: impact in all members</a:t>
            </a:r>
          </a:p>
          <a:p>
            <a:pPr marL="0" indent="0" eaLnBrk="1" hangingPunct="1">
              <a:buFontTx/>
              <a:buNone/>
              <a:defRPr/>
            </a:pPr>
            <a:r>
              <a:rPr lang="en-US" dirty="0" smtClean="0"/>
              <a:t> </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1000"/>
                                        <p:tgtEl>
                                          <p:spTgt spid="7171">
                                            <p:txEl>
                                              <p:pRg st="1" end="1"/>
                                            </p:txEl>
                                          </p:spTgt>
                                        </p:tgtEl>
                                      </p:cBhvr>
                                    </p:animEffect>
                                    <p:anim calcmode="lin" valueType="num">
                                      <p:cBhvr>
                                        <p:cTn id="13"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17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1000"/>
                                        <p:tgtEl>
                                          <p:spTgt spid="7171">
                                            <p:txEl>
                                              <p:pRg st="2" end="2"/>
                                            </p:txEl>
                                          </p:spTgt>
                                        </p:tgtEl>
                                      </p:cBhvr>
                                    </p:animEffect>
                                    <p:anim calcmode="lin" valueType="num">
                                      <p:cBhvr>
                                        <p:cTn id="18"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7171">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fade">
                                      <p:cBhvr>
                                        <p:cTn id="22" dur="1000"/>
                                        <p:tgtEl>
                                          <p:spTgt spid="7171">
                                            <p:txEl>
                                              <p:pRg st="3" end="3"/>
                                            </p:txEl>
                                          </p:spTgt>
                                        </p:tgtEl>
                                      </p:cBhvr>
                                    </p:animEffect>
                                    <p:anim calcmode="lin" valueType="num">
                                      <p:cBhvr>
                                        <p:cTn id="23"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7171">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fade">
                                      <p:cBhvr>
                                        <p:cTn id="27" dur="1000"/>
                                        <p:tgtEl>
                                          <p:spTgt spid="7171">
                                            <p:txEl>
                                              <p:pRg st="5" end="5"/>
                                            </p:txEl>
                                          </p:spTgt>
                                        </p:tgtEl>
                                      </p:cBhvr>
                                    </p:animEffect>
                                    <p:anim calcmode="lin" valueType="num">
                                      <p:cBhvr>
                                        <p:cTn id="28"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7171">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7171">
                                            <p:txEl>
                                              <p:pRg st="6" end="6"/>
                                            </p:txEl>
                                          </p:spTgt>
                                        </p:tgtEl>
                                        <p:attrNameLst>
                                          <p:attrName>style.visibility</p:attrName>
                                        </p:attrNameLst>
                                      </p:cBhvr>
                                      <p:to>
                                        <p:strVal val="visible"/>
                                      </p:to>
                                    </p:set>
                                    <p:animEffect transition="in" filter="fade">
                                      <p:cBhvr>
                                        <p:cTn id="32" dur="1000"/>
                                        <p:tgtEl>
                                          <p:spTgt spid="7171">
                                            <p:txEl>
                                              <p:pRg st="6" end="6"/>
                                            </p:txEl>
                                          </p:spTgt>
                                        </p:tgtEl>
                                      </p:cBhvr>
                                    </p:animEffect>
                                    <p:anim calcmode="lin" valueType="num">
                                      <p:cBhvr>
                                        <p:cTn id="33"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7171">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7171">
                                            <p:txEl>
                                              <p:pRg st="7" end="7"/>
                                            </p:txEl>
                                          </p:spTgt>
                                        </p:tgtEl>
                                        <p:attrNameLst>
                                          <p:attrName>style.visibility</p:attrName>
                                        </p:attrNameLst>
                                      </p:cBhvr>
                                      <p:to>
                                        <p:strVal val="visible"/>
                                      </p:to>
                                    </p:set>
                                    <p:animEffect transition="in" filter="fade">
                                      <p:cBhvr>
                                        <p:cTn id="37" dur="1000"/>
                                        <p:tgtEl>
                                          <p:spTgt spid="7171">
                                            <p:txEl>
                                              <p:pRg st="7" end="7"/>
                                            </p:txEl>
                                          </p:spTgt>
                                        </p:tgtEl>
                                      </p:cBhvr>
                                    </p:animEffect>
                                    <p:anim calcmode="lin" valueType="num">
                                      <p:cBhvr>
                                        <p:cTn id="38"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7171">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7171">
                                            <p:txEl>
                                              <p:pRg st="8" end="8"/>
                                            </p:txEl>
                                          </p:spTgt>
                                        </p:tgtEl>
                                        <p:attrNameLst>
                                          <p:attrName>style.visibility</p:attrName>
                                        </p:attrNameLst>
                                      </p:cBhvr>
                                      <p:to>
                                        <p:strVal val="visible"/>
                                      </p:to>
                                    </p:set>
                                    <p:animEffect transition="in" filter="fade">
                                      <p:cBhvr>
                                        <p:cTn id="42" dur="1000"/>
                                        <p:tgtEl>
                                          <p:spTgt spid="7171">
                                            <p:txEl>
                                              <p:pRg st="8" end="8"/>
                                            </p:txEl>
                                          </p:spTgt>
                                        </p:tgtEl>
                                      </p:cBhvr>
                                    </p:animEffect>
                                    <p:anim calcmode="lin" valueType="num">
                                      <p:cBhvr>
                                        <p:cTn id="43"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a:xfrm>
            <a:off x="457200" y="152400"/>
            <a:ext cx="8229600" cy="6477000"/>
          </a:xfrm>
        </p:spPr>
        <p:txBody>
          <a:bodyPr/>
          <a:lstStyle/>
          <a:p>
            <a:pPr marL="0" indent="0">
              <a:buFontTx/>
              <a:buNone/>
            </a:pPr>
            <a:r>
              <a:rPr lang="en-US" altLang="en-US" sz="1800" b="1" smtClean="0">
                <a:latin typeface="Bookman Old Style" pitchFamily="18" charset="0"/>
              </a:rPr>
              <a:t>The stages of Labour</a:t>
            </a:r>
          </a:p>
          <a:p>
            <a:pPr marL="0" indent="0">
              <a:buFontTx/>
              <a:buNone/>
            </a:pPr>
            <a:r>
              <a:rPr lang="en-US" altLang="en-US" sz="1800" b="1" smtClean="0">
                <a:latin typeface="Bookman Old Style" pitchFamily="18" charset="0"/>
              </a:rPr>
              <a:t>1. Early labour</a:t>
            </a:r>
            <a:r>
              <a:rPr lang="en-US" altLang="en-US" sz="1800" smtClean="0">
                <a:latin typeface="Bookman Old Style" pitchFamily="18" charset="0"/>
              </a:rPr>
              <a:t/>
            </a:r>
            <a:br>
              <a:rPr lang="en-US" altLang="en-US" sz="1800" smtClean="0">
                <a:latin typeface="Bookman Old Style" pitchFamily="18" charset="0"/>
              </a:rPr>
            </a:br>
            <a:r>
              <a:rPr lang="en-US" altLang="en-US" sz="1800" smtClean="0">
                <a:latin typeface="Bookman Old Style" pitchFamily="18" charset="0"/>
              </a:rPr>
              <a:t/>
            </a:r>
            <a:br>
              <a:rPr lang="en-US" altLang="en-US" sz="1800" smtClean="0">
                <a:latin typeface="Bookman Old Style" pitchFamily="18" charset="0"/>
              </a:rPr>
            </a:br>
            <a:r>
              <a:rPr lang="en-US" altLang="en-US" sz="1800" smtClean="0">
                <a:latin typeface="Bookman Old Style" pitchFamily="18" charset="0"/>
              </a:rPr>
              <a:t>During early labour, your cervix starts to open and widen. It'll go from being closed to about 3cm or 4cm dilated. It may feel like the mild cramps you get with your period, or a dull ache or backache. You may even be several centimetres dilated before you realize you're in labour. </a:t>
            </a:r>
            <a:br>
              <a:rPr lang="en-US" altLang="en-US" sz="1800" smtClean="0">
                <a:latin typeface="Bookman Old Style" pitchFamily="18" charset="0"/>
              </a:rPr>
            </a:br>
            <a:r>
              <a:rPr lang="en-US" altLang="en-US" sz="1800" smtClean="0">
                <a:latin typeface="Bookman Old Style" pitchFamily="18" charset="0"/>
              </a:rPr>
              <a:t/>
            </a:r>
            <a:br>
              <a:rPr lang="en-US" altLang="en-US" sz="1800" smtClean="0">
                <a:latin typeface="Bookman Old Style" pitchFamily="18" charset="0"/>
              </a:rPr>
            </a:br>
            <a:r>
              <a:rPr lang="en-US" altLang="en-US" sz="1800" smtClean="0">
                <a:latin typeface="Bookman Old Style" pitchFamily="18" charset="0"/>
              </a:rPr>
              <a:t>Many women, however, notice that they're getting increasingly painful contractions and that they're coming regularly. You'll have your own rhythm and pace of labour. As a rough guide, early contractions are more than five minutes apart and short, perhaps only 30 or 40 seconds long. You'll be able to talk through them and carry on with your normal routine, if you want to. </a:t>
            </a:r>
            <a:br>
              <a:rPr lang="en-US" altLang="en-US" sz="1800" smtClean="0">
                <a:latin typeface="Bookman Old Style" pitchFamily="18" charset="0"/>
              </a:rPr>
            </a:br>
            <a:r>
              <a:rPr lang="en-US" altLang="en-US" sz="1800" smtClean="0">
                <a:latin typeface="Bookman Old Style" pitchFamily="18" charset="0"/>
              </a:rPr>
              <a:t/>
            </a:r>
            <a:br>
              <a:rPr lang="en-US" altLang="en-US" sz="1800" smtClean="0">
                <a:latin typeface="Bookman Old Style" pitchFamily="18" charset="0"/>
              </a:rPr>
            </a:br>
            <a:r>
              <a:rPr lang="en-US" altLang="en-US" sz="1800" smtClean="0">
                <a:latin typeface="Bookman Old Style" pitchFamily="18" charset="0"/>
              </a:rPr>
              <a:t>For some women, early labour starts and stops. For others, it progresses smoothly into active labour.</a:t>
            </a:r>
            <a:br>
              <a:rPr lang="en-US" altLang="en-US" sz="1800" smtClean="0">
                <a:latin typeface="Bookman Old Style" pitchFamily="18" charset="0"/>
              </a:rPr>
            </a:br>
            <a:r>
              <a:rPr lang="en-US" altLang="en-US" sz="1400" smtClean="0"/>
              <a:t/>
            </a:r>
            <a:br>
              <a:rPr lang="en-US" altLang="en-US" sz="1400" smtClean="0"/>
            </a:br>
            <a:r>
              <a:rPr lang="en-US" altLang="en-US" sz="1400" smtClean="0"/>
              <a:t/>
            </a:r>
            <a:br>
              <a:rPr lang="en-US" altLang="en-US" sz="1400" smtClean="0"/>
            </a:br>
            <a:endParaRPr lang="en-US" altLang="en-US" sz="1400" smtClean="0">
              <a:latin typeface="Bookman Old Style"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lstStyle/>
          <a:p>
            <a:pPr marL="0" indent="0">
              <a:buFontTx/>
              <a:buNone/>
              <a:defRPr/>
            </a:pPr>
            <a:r>
              <a:rPr lang="en-US" sz="2000" dirty="0" smtClean="0">
                <a:latin typeface="Bookman Old Style" panose="02050604050505020204" pitchFamily="18" charset="0"/>
              </a:rPr>
              <a:t>2. </a:t>
            </a:r>
            <a:r>
              <a:rPr lang="en-US" sz="2000" b="1" dirty="0" smtClean="0">
                <a:latin typeface="Bookman Old Style" panose="02050604050505020204" pitchFamily="18" charset="0"/>
              </a:rPr>
              <a:t>Active phase of </a:t>
            </a:r>
            <a:r>
              <a:rPr lang="en-US" sz="2000" b="1" dirty="0" err="1" smtClean="0">
                <a:latin typeface="Bookman Old Style" panose="02050604050505020204" pitchFamily="18" charset="0"/>
              </a:rPr>
              <a:t>labour</a:t>
            </a:r>
            <a:r>
              <a:rPr lang="en-US" sz="2000" dirty="0" smtClean="0">
                <a:latin typeface="Bookman Old Style" panose="02050604050505020204" pitchFamily="18" charset="0"/>
              </a:rPr>
              <a:t/>
            </a:r>
            <a:br>
              <a:rPr lang="en-US" sz="2000" dirty="0" smtClean="0">
                <a:latin typeface="Bookman Old Style" panose="02050604050505020204" pitchFamily="18" charset="0"/>
              </a:rPr>
            </a:br>
            <a:r>
              <a:rPr lang="en-US" sz="2000" dirty="0" smtClean="0">
                <a:latin typeface="Bookman Old Style" panose="02050604050505020204" pitchFamily="18" charset="0"/>
              </a:rPr>
              <a:t/>
            </a:r>
            <a:br>
              <a:rPr lang="en-US" sz="2000" dirty="0" smtClean="0">
                <a:latin typeface="Bookman Old Style" panose="02050604050505020204" pitchFamily="18" charset="0"/>
              </a:rPr>
            </a:br>
            <a:r>
              <a:rPr lang="en-US" sz="2000" dirty="0" smtClean="0">
                <a:latin typeface="Bookman Old Style" panose="02050604050505020204" pitchFamily="18" charset="0"/>
              </a:rPr>
              <a:t>As </a:t>
            </a:r>
            <a:r>
              <a:rPr lang="en-US" sz="2000" dirty="0" err="1" smtClean="0">
                <a:latin typeface="Bookman Old Style" panose="02050604050505020204" pitchFamily="18" charset="0"/>
              </a:rPr>
              <a:t>labour</a:t>
            </a:r>
            <a:r>
              <a:rPr lang="en-US" sz="2000" dirty="0" smtClean="0">
                <a:latin typeface="Bookman Old Style" panose="02050604050505020204" pitchFamily="18" charset="0"/>
              </a:rPr>
              <a:t> progresses your contractions usually become longer and more frequent. You've moved into the active phase of </a:t>
            </a:r>
            <a:r>
              <a:rPr lang="en-US" sz="2000" dirty="0" err="1" smtClean="0">
                <a:latin typeface="Bookman Old Style" panose="02050604050505020204" pitchFamily="18" charset="0"/>
              </a:rPr>
              <a:t>labour</a:t>
            </a:r>
            <a:r>
              <a:rPr lang="en-US" sz="2000" dirty="0" smtClean="0">
                <a:latin typeface="Bookman Old Style" panose="02050604050505020204" pitchFamily="18" charset="0"/>
              </a:rPr>
              <a:t>. This is when your cervix opens from 3cm or 4cm to 10cm.</a:t>
            </a:r>
            <a:br>
              <a:rPr lang="en-US" sz="2000" dirty="0" smtClean="0">
                <a:latin typeface="Bookman Old Style" panose="02050604050505020204" pitchFamily="18" charset="0"/>
              </a:rPr>
            </a:br>
            <a:endParaRPr lang="en-US" sz="2000" dirty="0" smtClean="0">
              <a:latin typeface="Bookman Old Style" panose="02050604050505020204" pitchFamily="18" charset="0"/>
            </a:endParaRPr>
          </a:p>
          <a:p>
            <a:pPr>
              <a:defRPr/>
            </a:pPr>
            <a:r>
              <a:rPr lang="en-US" sz="2000" dirty="0" smtClean="0">
                <a:latin typeface="Bookman Old Style" panose="02050604050505020204" pitchFamily="18" charset="0"/>
              </a:rPr>
              <a:t>Contractions are more powerful now. A contraction usually starts gradually, building up to a peak of intensity before fading away. You probably won’t be able to talk through these contractions. You may have to stop and breathe through them. Relaxation techniques will help you to keep calm and control your breathing.</a:t>
            </a:r>
            <a:br>
              <a:rPr lang="en-US" sz="2000" dirty="0" smtClean="0">
                <a:latin typeface="Bookman Old Style" panose="02050604050505020204" pitchFamily="18" charset="0"/>
              </a:rPr>
            </a:br>
            <a:r>
              <a:rPr lang="en-US" sz="2000" dirty="0" smtClean="0">
                <a:latin typeface="Bookman Old Style" panose="02050604050505020204" pitchFamily="18" charset="0"/>
              </a:rPr>
              <a:t/>
            </a:r>
            <a:br>
              <a:rPr lang="en-US" sz="2000" dirty="0" smtClean="0">
                <a:latin typeface="Bookman Old Style" panose="02050604050505020204" pitchFamily="18" charset="0"/>
              </a:rPr>
            </a:br>
            <a:r>
              <a:rPr lang="en-US" sz="2000" dirty="0" smtClean="0">
                <a:latin typeface="Bookman Old Style" panose="02050604050505020204" pitchFamily="18" charset="0"/>
              </a:rPr>
              <a:t>Contractions may come as often as every three to four minutes and last 60 to 90 seconds. They'll feel very intense. Between contractions, you'll be able to talk, move around, have a drink or something to eat, and prepare yourself for the next one. Contractions in the active phase open your cervix more rapidly, but it may still be many hours before your cervix is fully dilated. </a:t>
            </a:r>
            <a:r>
              <a:rPr lang="en-US" dirty="0" smtClean="0"/>
              <a:t/>
            </a:r>
            <a:br>
              <a:rPr lang="en-US" dirty="0" smtClean="0"/>
            </a:br>
            <a:r>
              <a:rPr lang="en-US" dirty="0" smtClean="0"/>
              <a:t/>
            </a:r>
            <a:br>
              <a:rPr lang="en-US" dirty="0" smtClean="0"/>
            </a:br>
            <a:endParaRPr lang="en-US" dirty="0" smtClean="0">
              <a:latin typeface="Bookman Old Style" panose="02050604050505020204" pitchFamily="18" charset="0"/>
            </a:endParaRPr>
          </a:p>
          <a:p>
            <a:pPr>
              <a:defRPr/>
            </a:pP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marL="0" indent="0">
              <a:buFontTx/>
              <a:buNone/>
              <a:defRPr/>
            </a:pPr>
            <a:r>
              <a:rPr lang="en-US" sz="1800" b="1" dirty="0">
                <a:latin typeface="Bookman Old Style" panose="02050604050505020204" pitchFamily="18" charset="0"/>
              </a:rPr>
              <a:t>What happens in the third stage of </a:t>
            </a:r>
            <a:r>
              <a:rPr lang="en-US" sz="1800" b="1" dirty="0" err="1">
                <a:latin typeface="Bookman Old Style" panose="02050604050505020204" pitchFamily="18" charset="0"/>
              </a:rPr>
              <a:t>labour</a:t>
            </a:r>
            <a:r>
              <a:rPr lang="en-US" sz="1800" b="1" dirty="0">
                <a:latin typeface="Bookman Old Style" panose="02050604050505020204" pitchFamily="18" charset="0"/>
              </a:rPr>
              <a:t>?</a:t>
            </a:r>
          </a:p>
          <a:p>
            <a:pPr>
              <a:defRPr/>
            </a:pPr>
            <a:r>
              <a:rPr lang="en-US" sz="1800" dirty="0">
                <a:latin typeface="Bookman Old Style" panose="02050604050505020204" pitchFamily="18" charset="0"/>
              </a:rPr>
              <a:t>Once your baby is born, the third stage begins. Contractions, weaker this time, will start up again. These will make the placenta gradually peel away from the wall of your uterus. You may get the urge to push again. The placenta, with the membranes of the empty bag of waters attached, </a:t>
            </a:r>
            <a:r>
              <a:rPr lang="en-US" sz="1800" dirty="0" smtClean="0">
                <a:latin typeface="Bookman Old Style" panose="02050604050505020204" pitchFamily="18" charset="0"/>
              </a:rPr>
              <a:t>will drop </a:t>
            </a:r>
            <a:r>
              <a:rPr lang="en-US" sz="1800" dirty="0">
                <a:latin typeface="Bookman Old Style" panose="02050604050505020204" pitchFamily="18" charset="0"/>
              </a:rPr>
              <a:t>to the bottom of your uterus and out through your vagina. </a:t>
            </a:r>
          </a:p>
          <a:p>
            <a:pPr>
              <a:defRPr/>
            </a:pPr>
            <a:r>
              <a:rPr lang="en-US" sz="1800" dirty="0" smtClean="0">
                <a:latin typeface="Bookman Old Style" panose="02050604050505020204" pitchFamily="18" charset="0"/>
              </a:rPr>
              <a:t>Your </a:t>
            </a:r>
            <a:r>
              <a:rPr lang="en-US" sz="1800" dirty="0">
                <a:latin typeface="Bookman Old Style" panose="02050604050505020204" pitchFamily="18" charset="0"/>
              </a:rPr>
              <a:t>midwife or doctor will examine the placenta and membranes to make sure that nothing has been left behind. She will also feel your tummy to check that your uterus is contracting hard to stop the bleeding from the place where the placenta was attached. </a:t>
            </a:r>
          </a:p>
          <a:p>
            <a:pPr>
              <a:defRPr/>
            </a:pPr>
            <a:r>
              <a:rPr lang="en-US" sz="1800" dirty="0" smtClean="0">
                <a:latin typeface="Bookman Old Style" panose="02050604050505020204" pitchFamily="18" charset="0"/>
              </a:rPr>
              <a:t>You </a:t>
            </a:r>
            <a:r>
              <a:rPr lang="en-US" sz="1800" dirty="0">
                <a:latin typeface="Bookman Old Style" panose="02050604050505020204" pitchFamily="18" charset="0"/>
              </a:rPr>
              <a:t>may want to have a look at the placenta. After all, it has been your baby's lifeline through your pregnancy. </a:t>
            </a:r>
            <a:r>
              <a:rPr lang="en-US" sz="1800" dirty="0" smtClean="0">
                <a:latin typeface="Bookman Old Style" panose="02050604050505020204" pitchFamily="18" charset="0"/>
              </a:rPr>
              <a:t/>
            </a:r>
            <a:br>
              <a:rPr lang="en-US" sz="1800" dirty="0" smtClean="0">
                <a:latin typeface="Bookman Old Style" panose="02050604050505020204" pitchFamily="18" charset="0"/>
              </a:rPr>
            </a:br>
            <a:r>
              <a:rPr lang="en-US" sz="1800" dirty="0" smtClean="0">
                <a:latin typeface="Bookman Old Style" panose="02050604050505020204" pitchFamily="18" charset="0"/>
              </a:rPr>
              <a:t/>
            </a:r>
            <a:br>
              <a:rPr lang="en-US" sz="1800" dirty="0" smtClean="0">
                <a:latin typeface="Bookman Old Style" panose="02050604050505020204" pitchFamily="18" charset="0"/>
              </a:rPr>
            </a:br>
            <a:r>
              <a:rPr lang="en-US" sz="1800" b="1" dirty="0">
                <a:latin typeface="Bookman Old Style" panose="02050604050505020204" pitchFamily="18" charset="0"/>
              </a:rPr>
              <a:t>Tips for the third stage</a:t>
            </a:r>
            <a:r>
              <a:rPr lang="en-US" sz="1800" dirty="0" smtClean="0">
                <a:latin typeface="Bookman Old Style" panose="02050604050505020204" pitchFamily="18" charset="0"/>
              </a:rPr>
              <a:t/>
            </a:r>
            <a:br>
              <a:rPr lang="en-US" sz="1800" dirty="0" smtClean="0">
                <a:latin typeface="Bookman Old Style" panose="02050604050505020204" pitchFamily="18" charset="0"/>
              </a:rPr>
            </a:br>
            <a:r>
              <a:rPr lang="en-US" sz="1800" dirty="0" smtClean="0">
                <a:latin typeface="Bookman Old Style" panose="02050604050505020204" pitchFamily="18" charset="0"/>
              </a:rPr>
              <a:t/>
            </a:r>
            <a:br>
              <a:rPr lang="en-US" sz="1800" dirty="0" smtClean="0">
                <a:latin typeface="Bookman Old Style" panose="02050604050505020204" pitchFamily="18" charset="0"/>
              </a:rPr>
            </a:br>
            <a:r>
              <a:rPr lang="en-US" sz="1800" dirty="0">
                <a:latin typeface="Bookman Old Style" panose="02050604050505020204" pitchFamily="18" charset="0"/>
              </a:rPr>
              <a:t>Hold your new baby next to your skin and, if you're going to breastfeed, offer your breast as soon as possible. This will stimulate hormones to make the placenta separate.</a:t>
            </a:r>
          </a:p>
          <a:p>
            <a:pPr marL="0" indent="0">
              <a:buFontTx/>
              <a:buNone/>
              <a:defRPr/>
            </a:pPr>
            <a:r>
              <a:rPr lang="en-US" sz="1800" dirty="0">
                <a:latin typeface="Bookman Old Style" panose="02050604050505020204" pitchFamily="18" charset="0"/>
              </a:rPr>
              <a:t/>
            </a:r>
            <a:br>
              <a:rPr lang="en-US" sz="1800" dirty="0">
                <a:latin typeface="Bookman Old Style" panose="02050604050505020204" pitchFamily="18" charset="0"/>
              </a:rPr>
            </a:br>
            <a:r>
              <a:rPr lang="en-US" sz="1800" dirty="0">
                <a:latin typeface="Bookman Old Style" panose="02050604050505020204" pitchFamily="18" charset="0"/>
              </a:rPr>
              <a:t/>
            </a:r>
            <a:br>
              <a:rPr lang="en-US" sz="1800" dirty="0">
                <a:latin typeface="Bookman Old Style" panose="02050604050505020204" pitchFamily="18" charset="0"/>
              </a:rPr>
            </a:br>
            <a:r>
              <a:rPr lang="en-US" sz="1800" dirty="0">
                <a:latin typeface="Bookman Old Style" panose="02050604050505020204" pitchFamily="18" charset="0"/>
                <a:hlinkClick r:id="rId2"/>
              </a:rPr>
              <a:t>http://www.babycenter.ca/a177/the-stages-of-childbirth#ixzz497lf8ogY</a:t>
            </a:r>
            <a:endParaRPr lang="en-US" sz="1800" dirty="0">
              <a:latin typeface="Bookman Old Style" panose="02050604050505020204"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b="1" smtClean="0">
                <a:latin typeface="Bookman Old Style" pitchFamily="18" charset="0"/>
              </a:rPr>
              <a:t>Family Structure and Parent-Child Roles</a:t>
            </a:r>
            <a:r>
              <a:rPr lang="en-US" altLang="en-US" smtClean="0"/>
              <a:t/>
            </a:r>
            <a:br>
              <a:rPr lang="en-US" altLang="en-US" smtClean="0"/>
            </a:br>
            <a:endParaRPr lang="en-US" altLang="en-US" smtClean="0"/>
          </a:p>
        </p:txBody>
      </p:sp>
      <p:sp>
        <p:nvSpPr>
          <p:cNvPr id="3" name="Content Placeholder 2"/>
          <p:cNvSpPr>
            <a:spLocks noGrp="1"/>
          </p:cNvSpPr>
          <p:nvPr>
            <p:ph idx="1"/>
          </p:nvPr>
        </p:nvSpPr>
        <p:spPr>
          <a:xfrm>
            <a:off x="457200" y="990600"/>
            <a:ext cx="8229600" cy="5638800"/>
          </a:xfrm>
        </p:spPr>
        <p:txBody>
          <a:bodyPr/>
          <a:lstStyle/>
          <a:p>
            <a:pPr>
              <a:defRPr/>
            </a:pPr>
            <a:r>
              <a:rPr lang="en-US" sz="2400" dirty="0" smtClean="0">
                <a:latin typeface="Bookman Old Style" panose="02050604050505020204" pitchFamily="18" charset="0"/>
              </a:rPr>
              <a:t>Lone-parent-families </a:t>
            </a:r>
            <a:r>
              <a:rPr lang="en-US" sz="2400" dirty="0">
                <a:latin typeface="Bookman Old Style" panose="02050604050505020204" pitchFamily="18" charset="0"/>
              </a:rPr>
              <a:t>are increasing</a:t>
            </a:r>
          </a:p>
          <a:p>
            <a:pPr>
              <a:defRPr/>
            </a:pPr>
            <a:r>
              <a:rPr lang="en-US" sz="2400" dirty="0">
                <a:latin typeface="Bookman Old Style" panose="02050604050505020204" pitchFamily="18" charset="0"/>
              </a:rPr>
              <a:t>Children born in 1960s – 25% by age 20</a:t>
            </a:r>
          </a:p>
          <a:p>
            <a:pPr>
              <a:defRPr/>
            </a:pPr>
            <a:r>
              <a:rPr lang="en-US" sz="2400" dirty="0">
                <a:latin typeface="Bookman Old Style" panose="02050604050505020204" pitchFamily="18" charset="0"/>
              </a:rPr>
              <a:t>    1980s – 22% by age 6</a:t>
            </a:r>
          </a:p>
          <a:p>
            <a:pPr>
              <a:defRPr/>
            </a:pPr>
            <a:r>
              <a:rPr lang="en-US" sz="2400" dirty="0">
                <a:latin typeface="Bookman Old Style" panose="02050604050505020204" pitchFamily="18" charset="0"/>
              </a:rPr>
              <a:t>    1990  – 37% by age 4</a:t>
            </a:r>
          </a:p>
          <a:p>
            <a:pPr marL="0" indent="0">
              <a:buFontTx/>
              <a:buNone/>
              <a:defRPr/>
            </a:pPr>
            <a:r>
              <a:rPr lang="en-US" sz="2400" dirty="0">
                <a:latin typeface="Bookman Old Style" panose="02050604050505020204" pitchFamily="18" charset="0"/>
              </a:rPr>
              <a:t>Factors which affect success of children from lone-parent families:</a:t>
            </a:r>
          </a:p>
          <a:p>
            <a:pPr>
              <a:defRPr/>
            </a:pPr>
            <a:r>
              <a:rPr lang="en-US" sz="2400" dirty="0" smtClean="0">
                <a:latin typeface="Bookman Old Style" panose="02050604050505020204" pitchFamily="18" charset="0"/>
              </a:rPr>
              <a:t>gender </a:t>
            </a:r>
            <a:r>
              <a:rPr lang="en-US" sz="2400" dirty="0">
                <a:latin typeface="Bookman Old Style" panose="02050604050505020204" pitchFamily="18" charset="0"/>
              </a:rPr>
              <a:t>of parent</a:t>
            </a:r>
          </a:p>
          <a:p>
            <a:pPr>
              <a:defRPr/>
            </a:pPr>
            <a:r>
              <a:rPr lang="en-US" sz="2400" dirty="0" smtClean="0">
                <a:latin typeface="Bookman Old Style" panose="02050604050505020204" pitchFamily="18" charset="0"/>
              </a:rPr>
              <a:t>reason</a:t>
            </a:r>
            <a:r>
              <a:rPr lang="en-US" sz="2400" dirty="0">
                <a:latin typeface="Bookman Old Style" panose="02050604050505020204" pitchFamily="18" charset="0"/>
              </a:rPr>
              <a:t>: divorce, never married, widowed</a:t>
            </a:r>
          </a:p>
          <a:p>
            <a:pPr>
              <a:defRPr/>
            </a:pPr>
            <a:r>
              <a:rPr lang="en-US" sz="2400" dirty="0" smtClean="0">
                <a:latin typeface="Bookman Old Style" panose="02050604050505020204" pitchFamily="18" charset="0"/>
              </a:rPr>
              <a:t>resources </a:t>
            </a:r>
            <a:r>
              <a:rPr lang="en-US" sz="2400" dirty="0">
                <a:latin typeface="Bookman Old Style" panose="02050604050505020204" pitchFamily="18" charset="0"/>
              </a:rPr>
              <a:t>available: $, time, friends, family</a:t>
            </a:r>
          </a:p>
          <a:p>
            <a:pPr>
              <a:defRPr/>
            </a:pPr>
            <a:r>
              <a:rPr lang="en-US" sz="2400" dirty="0">
                <a:latin typeface="Bookman Old Style" panose="02050604050505020204" pitchFamily="18" charset="0"/>
              </a:rPr>
              <a:t>ex.  Children in divorced, single-mother homes achieve less education, occupation and life satisfaction than those with widowed single mothers.</a:t>
            </a:r>
          </a:p>
          <a:p>
            <a:pPr>
              <a:defRPr/>
            </a:pPr>
            <a:endParaRPr lang="en-US" sz="2400" dirty="0">
              <a:latin typeface="Bookman Old Style" panose="02050604050505020204" pitchFamily="18" charset="0"/>
            </a:endParaRPr>
          </a:p>
          <a:p>
            <a:pPr marL="0" indent="0">
              <a:buFontTx/>
              <a:buNone/>
              <a:defRPr/>
            </a:pPr>
            <a:endParaRPr lang="en-US" sz="2800" dirty="0">
              <a:latin typeface="Bookman Old Style" panose="0205060405050502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defRPr/>
            </a:pPr>
            <a:r>
              <a:rPr lang="en-US" dirty="0" smtClean="0">
                <a:latin typeface="Bookman Old Style" panose="02050604050505020204" pitchFamily="18" charset="0"/>
              </a:rPr>
              <a:t>More fathers are maintaining contact after divorce and acknowledging paternity if not married.</a:t>
            </a:r>
          </a:p>
          <a:p>
            <a:pPr marL="0" indent="0">
              <a:buFontTx/>
              <a:buNone/>
              <a:defRPr/>
            </a:pPr>
            <a:endParaRPr lang="en-US" sz="2800" b="1" dirty="0" smtClean="0">
              <a:latin typeface="Bookman Old Style" panose="02050604050505020204" pitchFamily="18" charset="0"/>
            </a:endParaRPr>
          </a:p>
          <a:p>
            <a:pPr marL="0" indent="0">
              <a:buFontTx/>
              <a:buNone/>
              <a:defRPr/>
            </a:pPr>
            <a:r>
              <a:rPr lang="en-US" sz="2800" b="1" dirty="0" smtClean="0">
                <a:latin typeface="Bookman Old Style" panose="02050604050505020204" pitchFamily="18" charset="0"/>
              </a:rPr>
              <a:t>Conflict</a:t>
            </a:r>
            <a:r>
              <a:rPr lang="en-US" sz="2800" b="1" dirty="0">
                <a:latin typeface="Bookman Old Style" panose="02050604050505020204" pitchFamily="18" charset="0"/>
              </a:rPr>
              <a:t>:</a:t>
            </a:r>
            <a:endParaRPr lang="en-US" sz="2800" dirty="0">
              <a:latin typeface="Bookman Old Style" panose="02050604050505020204" pitchFamily="18" charset="0"/>
            </a:endParaRPr>
          </a:p>
          <a:p>
            <a:pPr>
              <a:defRPr/>
            </a:pPr>
            <a:endParaRPr lang="en-US" sz="2800" dirty="0">
              <a:latin typeface="Bookman Old Style" panose="02050604050505020204" pitchFamily="18" charset="0"/>
            </a:endParaRPr>
          </a:p>
          <a:p>
            <a:pPr>
              <a:defRPr/>
            </a:pPr>
            <a:r>
              <a:rPr lang="en-US" sz="2800" b="1" dirty="0">
                <a:latin typeface="Bookman Old Style" panose="02050604050505020204" pitchFamily="18" charset="0"/>
              </a:rPr>
              <a:t>Destructive conflict</a:t>
            </a:r>
            <a:r>
              <a:rPr lang="en-US" sz="2800" dirty="0">
                <a:latin typeface="Bookman Old Style" panose="02050604050505020204" pitchFamily="18" charset="0"/>
              </a:rPr>
              <a:t> – blaming</a:t>
            </a:r>
          </a:p>
          <a:p>
            <a:pPr>
              <a:defRPr/>
            </a:pPr>
            <a:r>
              <a:rPr lang="en-US" sz="2800" b="1" dirty="0">
                <a:latin typeface="Bookman Old Style" panose="02050604050505020204" pitchFamily="18" charset="0"/>
              </a:rPr>
              <a:t>Constructive conflict</a:t>
            </a:r>
            <a:r>
              <a:rPr lang="en-US" sz="2800" dirty="0">
                <a:latin typeface="Bookman Old Style" panose="02050604050505020204" pitchFamily="18" charset="0"/>
              </a:rPr>
              <a:t> – problem-solving</a:t>
            </a:r>
          </a:p>
          <a:p>
            <a:pPr>
              <a:defRPr/>
            </a:pPr>
            <a:endParaRPr lang="en-US" sz="2800" dirty="0">
              <a:latin typeface="Bookman Old Style" panose="02050604050505020204" pitchFamily="18" charset="0"/>
            </a:endParaRPr>
          </a:p>
          <a:p>
            <a:pPr>
              <a:defRPr/>
            </a:pPr>
            <a:r>
              <a:rPr lang="en-US" sz="2800" dirty="0">
                <a:latin typeface="Bookman Old Style" panose="02050604050505020204" pitchFamily="18" charset="0"/>
              </a:rPr>
              <a:t>Marital conflict has negative effects on kids but parent-child conflict has more negative effects, especially in adolescence</a:t>
            </a:r>
          </a:p>
          <a:p>
            <a:pPr>
              <a:defRPr/>
            </a:pPr>
            <a:endParaRPr lang="en-US" dirty="0" smtClean="0">
              <a:latin typeface="Bookman Old Style" panose="02050604050505020204" pitchFamily="18" charset="0"/>
            </a:endParaRPr>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lstStyle/>
          <a:p>
            <a:pPr>
              <a:defRPr/>
            </a:pPr>
            <a:r>
              <a:rPr lang="en-US" sz="2400" dirty="0" smtClean="0">
                <a:latin typeface="Bookman Old Style" panose="02050604050505020204" pitchFamily="18" charset="0"/>
              </a:rPr>
              <a:t>Read Gender Socialization p.337 – 339</a:t>
            </a:r>
          </a:p>
          <a:p>
            <a:pPr>
              <a:defRPr/>
            </a:pPr>
            <a:r>
              <a:rPr lang="en-US" sz="2400" dirty="0" smtClean="0">
                <a:latin typeface="Bookman Old Style" panose="02050604050505020204" pitchFamily="18" charset="0"/>
              </a:rPr>
              <a:t>Read Care of children by grandparents p. 347 – 349. Define </a:t>
            </a:r>
            <a:r>
              <a:rPr lang="en-US" sz="2400" b="1" dirty="0" smtClean="0">
                <a:latin typeface="Bookman Old Style" panose="02050604050505020204" pitchFamily="18" charset="0"/>
              </a:rPr>
              <a:t>custodial grandparents</a:t>
            </a:r>
            <a:r>
              <a:rPr lang="en-US" sz="2400" b="1" dirty="0" smtClean="0"/>
              <a:t>.</a:t>
            </a:r>
          </a:p>
          <a:p>
            <a:pPr>
              <a:defRPr/>
            </a:pPr>
            <a:r>
              <a:rPr lang="en-US" sz="2400" dirty="0" smtClean="0">
                <a:latin typeface="Bookman Old Style" panose="02050604050505020204" pitchFamily="18" charset="0"/>
              </a:rPr>
              <a:t>Read section on daycare p.350 – 351</a:t>
            </a:r>
          </a:p>
          <a:p>
            <a:pPr>
              <a:defRPr/>
            </a:pPr>
            <a:r>
              <a:rPr lang="en-US" sz="2400" dirty="0" smtClean="0">
                <a:latin typeface="Bookman Old Style" panose="02050604050505020204" pitchFamily="18" charset="0"/>
              </a:rPr>
              <a:t>Read children of Divorced parents </a:t>
            </a:r>
          </a:p>
          <a:p>
            <a:pPr>
              <a:defRPr/>
            </a:pPr>
            <a:r>
              <a:rPr lang="en-US" sz="2400" dirty="0" smtClean="0">
                <a:latin typeface="Bookman Old Style" panose="02050604050505020204" pitchFamily="18" charset="0"/>
              </a:rPr>
              <a:t>p. 368-373 Define physical custody, joint custody, shared custody.</a:t>
            </a:r>
          </a:p>
          <a:p>
            <a:pPr>
              <a:defRPr/>
            </a:pPr>
            <a:r>
              <a:rPr lang="en-US" sz="2400" dirty="0" smtClean="0">
                <a:latin typeface="Bookman Old Style" panose="02050604050505020204" pitchFamily="18" charset="0"/>
              </a:rPr>
              <a:t>Read study on p.375 Q 1,4,5</a:t>
            </a:r>
          </a:p>
          <a:p>
            <a:pPr>
              <a:defRPr/>
            </a:pPr>
            <a:r>
              <a:rPr lang="en-US" sz="2400" dirty="0" smtClean="0">
                <a:latin typeface="Bookman Old Style" panose="02050604050505020204" pitchFamily="18" charset="0"/>
              </a:rPr>
              <a:t>Read POV Rich Nation, Poor children, </a:t>
            </a:r>
          </a:p>
          <a:p>
            <a:pPr marL="0" indent="0">
              <a:buFontTx/>
              <a:buNone/>
              <a:defRPr/>
            </a:pPr>
            <a:r>
              <a:rPr lang="en-US" sz="2400" dirty="0" smtClean="0">
                <a:latin typeface="Bookman Old Style" panose="02050604050505020204" pitchFamily="18" charset="0"/>
              </a:rPr>
              <a:t>answer </a:t>
            </a:r>
            <a:r>
              <a:rPr lang="en-US" sz="2400" smtClean="0">
                <a:latin typeface="Bookman Old Style" panose="02050604050505020204" pitchFamily="18" charset="0"/>
              </a:rPr>
              <a:t>Q 1-3 p.380</a:t>
            </a:r>
            <a:endParaRPr lang="en-US" sz="2400" dirty="0" smtClean="0">
              <a:latin typeface="Bookman Old Style" panose="02050604050505020204" pitchFamily="18" charset="0"/>
            </a:endParaRPr>
          </a:p>
          <a:p>
            <a:pPr marL="0" indent="0">
              <a:buFontTx/>
              <a:buNone/>
              <a:defRPr/>
            </a:pPr>
            <a:endParaRPr lang="en-US" dirty="0">
              <a:latin typeface="Bookman Old Style" panose="0205060405050502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1"/>
          </p:nvPr>
        </p:nvSpPr>
        <p:spPr>
          <a:xfrm>
            <a:off x="457200" y="304800"/>
            <a:ext cx="8229600" cy="6324600"/>
          </a:xfrm>
        </p:spPr>
        <p:txBody>
          <a:bodyPr/>
          <a:lstStyle/>
          <a:p>
            <a:pPr>
              <a:defRPr/>
            </a:pPr>
            <a:r>
              <a:rPr lang="en-US" altLang="en-US" dirty="0" smtClean="0">
                <a:latin typeface="Bookman Old Style" pitchFamily="18" charset="0"/>
              </a:rPr>
              <a:t>Read Death of a Child p.381-385</a:t>
            </a:r>
          </a:p>
          <a:p>
            <a:pPr lvl="1">
              <a:defRPr/>
            </a:pPr>
            <a:r>
              <a:rPr lang="en-US" altLang="en-US" sz="3200" dirty="0" smtClean="0">
                <a:latin typeface="Bookman Old Style" pitchFamily="18" charset="0"/>
              </a:rPr>
              <a:t>P382 Q 1-3</a:t>
            </a:r>
          </a:p>
          <a:p>
            <a:pPr lvl="1">
              <a:defRPr/>
            </a:pPr>
            <a:r>
              <a:rPr lang="en-US" altLang="en-US" sz="3200" dirty="0" smtClean="0">
                <a:latin typeface="Bookman Old Style" pitchFamily="18" charset="0"/>
              </a:rPr>
              <a:t>How does functionalism, systems theory and exchange theory describe the effect on the family and society?</a:t>
            </a:r>
          </a:p>
          <a:p>
            <a:pPr lvl="1">
              <a:defRPr/>
            </a:pPr>
            <a:r>
              <a:rPr lang="en-US" altLang="en-US" sz="3200" dirty="0" smtClean="0">
                <a:latin typeface="Bookman Old Style" pitchFamily="18" charset="0"/>
              </a:rPr>
              <a:t>What is the impact on parents?</a:t>
            </a:r>
          </a:p>
          <a:p>
            <a:pPr lvl="1">
              <a:defRPr/>
            </a:pPr>
            <a:r>
              <a:rPr lang="en-US" altLang="en-US" sz="3200" dirty="0" smtClean="0">
                <a:latin typeface="Bookman Old Style" pitchFamily="18" charset="0"/>
              </a:rPr>
              <a:t>What effect does it have on siblings?</a:t>
            </a:r>
          </a:p>
          <a:p>
            <a:pPr lvl="1">
              <a:defRPr/>
            </a:pPr>
            <a:r>
              <a:rPr lang="en-US" altLang="en-US" sz="3200" dirty="0" smtClean="0">
                <a:latin typeface="Bookman Old Style" pitchFamily="18" charset="0"/>
              </a:rPr>
              <a:t>Case study: Donald and Louisa Face their Loss p.386-387 Q1-4</a:t>
            </a:r>
          </a:p>
          <a:p>
            <a:pPr marL="0" indent="0">
              <a:buFontTx/>
              <a:buNone/>
              <a:defRP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9394">
                                            <p:txEl>
                                              <p:pRg st="0" end="0"/>
                                            </p:txEl>
                                          </p:spTgt>
                                        </p:tgtEl>
                                        <p:attrNameLst>
                                          <p:attrName>style.visibility</p:attrName>
                                        </p:attrNameLst>
                                      </p:cBhvr>
                                      <p:to>
                                        <p:strVal val="visible"/>
                                      </p:to>
                                    </p:set>
                                    <p:animEffect transition="in" filter="fade">
                                      <p:cBhvr>
                                        <p:cTn id="7" dur="1000"/>
                                        <p:tgtEl>
                                          <p:spTgt spid="59394">
                                            <p:txEl>
                                              <p:pRg st="0" end="0"/>
                                            </p:txEl>
                                          </p:spTgt>
                                        </p:tgtEl>
                                      </p:cBhvr>
                                    </p:animEffect>
                                    <p:anim calcmode="lin" valueType="num">
                                      <p:cBhvr>
                                        <p:cTn id="8" dur="1000" fill="hold"/>
                                        <p:tgtEl>
                                          <p:spTgt spid="5939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9394">
                                            <p:txEl>
                                              <p:pRg st="1" end="1"/>
                                            </p:txEl>
                                          </p:spTgt>
                                        </p:tgtEl>
                                        <p:attrNameLst>
                                          <p:attrName>style.visibility</p:attrName>
                                        </p:attrNameLst>
                                      </p:cBhvr>
                                      <p:to>
                                        <p:strVal val="visible"/>
                                      </p:to>
                                    </p:set>
                                    <p:animEffect transition="in" filter="fade">
                                      <p:cBhvr>
                                        <p:cTn id="12" dur="1000"/>
                                        <p:tgtEl>
                                          <p:spTgt spid="59394">
                                            <p:txEl>
                                              <p:pRg st="1" end="1"/>
                                            </p:txEl>
                                          </p:spTgt>
                                        </p:tgtEl>
                                      </p:cBhvr>
                                    </p:animEffect>
                                    <p:anim calcmode="lin" valueType="num">
                                      <p:cBhvr>
                                        <p:cTn id="13" dur="1000" fill="hold"/>
                                        <p:tgtEl>
                                          <p:spTgt spid="5939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939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9394">
                                            <p:txEl>
                                              <p:pRg st="2" end="2"/>
                                            </p:txEl>
                                          </p:spTgt>
                                        </p:tgtEl>
                                        <p:attrNameLst>
                                          <p:attrName>style.visibility</p:attrName>
                                        </p:attrNameLst>
                                      </p:cBhvr>
                                      <p:to>
                                        <p:strVal val="visible"/>
                                      </p:to>
                                    </p:set>
                                    <p:animEffect transition="in" filter="fade">
                                      <p:cBhvr>
                                        <p:cTn id="17" dur="1000"/>
                                        <p:tgtEl>
                                          <p:spTgt spid="59394">
                                            <p:txEl>
                                              <p:pRg st="2" end="2"/>
                                            </p:txEl>
                                          </p:spTgt>
                                        </p:tgtEl>
                                      </p:cBhvr>
                                    </p:animEffect>
                                    <p:anim calcmode="lin" valueType="num">
                                      <p:cBhvr>
                                        <p:cTn id="18" dur="1000" fill="hold"/>
                                        <p:tgtEl>
                                          <p:spTgt spid="5939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939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9394">
                                            <p:txEl>
                                              <p:pRg st="3" end="3"/>
                                            </p:txEl>
                                          </p:spTgt>
                                        </p:tgtEl>
                                        <p:attrNameLst>
                                          <p:attrName>style.visibility</p:attrName>
                                        </p:attrNameLst>
                                      </p:cBhvr>
                                      <p:to>
                                        <p:strVal val="visible"/>
                                      </p:to>
                                    </p:set>
                                    <p:animEffect transition="in" filter="fade">
                                      <p:cBhvr>
                                        <p:cTn id="22" dur="1000"/>
                                        <p:tgtEl>
                                          <p:spTgt spid="59394">
                                            <p:txEl>
                                              <p:pRg st="3" end="3"/>
                                            </p:txEl>
                                          </p:spTgt>
                                        </p:tgtEl>
                                      </p:cBhvr>
                                    </p:animEffect>
                                    <p:anim calcmode="lin" valueType="num">
                                      <p:cBhvr>
                                        <p:cTn id="23" dur="1000" fill="hold"/>
                                        <p:tgtEl>
                                          <p:spTgt spid="5939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939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9394">
                                            <p:txEl>
                                              <p:pRg st="4" end="4"/>
                                            </p:txEl>
                                          </p:spTgt>
                                        </p:tgtEl>
                                        <p:attrNameLst>
                                          <p:attrName>style.visibility</p:attrName>
                                        </p:attrNameLst>
                                      </p:cBhvr>
                                      <p:to>
                                        <p:strVal val="visible"/>
                                      </p:to>
                                    </p:set>
                                    <p:animEffect transition="in" filter="fade">
                                      <p:cBhvr>
                                        <p:cTn id="27" dur="1000"/>
                                        <p:tgtEl>
                                          <p:spTgt spid="59394">
                                            <p:txEl>
                                              <p:pRg st="4" end="4"/>
                                            </p:txEl>
                                          </p:spTgt>
                                        </p:tgtEl>
                                      </p:cBhvr>
                                    </p:animEffect>
                                    <p:anim calcmode="lin" valueType="num">
                                      <p:cBhvr>
                                        <p:cTn id="28" dur="1000" fill="hold"/>
                                        <p:tgtEl>
                                          <p:spTgt spid="5939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9394">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9394">
                                            <p:txEl>
                                              <p:pRg st="5" end="5"/>
                                            </p:txEl>
                                          </p:spTgt>
                                        </p:tgtEl>
                                        <p:attrNameLst>
                                          <p:attrName>style.visibility</p:attrName>
                                        </p:attrNameLst>
                                      </p:cBhvr>
                                      <p:to>
                                        <p:strVal val="visible"/>
                                      </p:to>
                                    </p:set>
                                    <p:animEffect transition="in" filter="fade">
                                      <p:cBhvr>
                                        <p:cTn id="32" dur="1000"/>
                                        <p:tgtEl>
                                          <p:spTgt spid="59394">
                                            <p:txEl>
                                              <p:pRg st="5" end="5"/>
                                            </p:txEl>
                                          </p:spTgt>
                                        </p:tgtEl>
                                      </p:cBhvr>
                                    </p:animEffect>
                                    <p:anim calcmode="lin" valueType="num">
                                      <p:cBhvr>
                                        <p:cTn id="33" dur="1000" fill="hold"/>
                                        <p:tgtEl>
                                          <p:spTgt spid="5939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5939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eaLnBrk="1" hangingPunct="1">
              <a:buFontTx/>
              <a:buNone/>
              <a:defRPr/>
            </a:pPr>
            <a:r>
              <a:rPr lang="en-US" b="1" u="sng" dirty="0" smtClean="0">
                <a:latin typeface="Bookman Old Style" panose="02050604050505020204" pitchFamily="18" charset="0"/>
              </a:rPr>
              <a:t>Women and Work-Force Participation</a:t>
            </a:r>
            <a:endParaRPr lang="en-US" dirty="0" smtClean="0">
              <a:latin typeface="Bookman Old Style" panose="02050604050505020204" pitchFamily="18" charset="0"/>
            </a:endParaRPr>
          </a:p>
          <a:p>
            <a:pPr eaLnBrk="1" hangingPunct="1">
              <a:defRPr/>
            </a:pPr>
            <a:r>
              <a:rPr lang="en-US" dirty="0" smtClean="0">
                <a:latin typeface="Bookman Old Style" panose="02050604050505020204" pitchFamily="18" charset="0"/>
              </a:rPr>
              <a:t>Traditionally, women worked until they were married.</a:t>
            </a:r>
          </a:p>
          <a:p>
            <a:pPr eaLnBrk="1" hangingPunct="1">
              <a:defRPr/>
            </a:pPr>
            <a:r>
              <a:rPr lang="en-US" dirty="0" smtClean="0">
                <a:latin typeface="Bookman Old Style" panose="02050604050505020204" pitchFamily="18" charset="0"/>
              </a:rPr>
              <a:t>Today, 7/10 couples with a child under 7 </a:t>
            </a:r>
            <a:r>
              <a:rPr lang="en-US" dirty="0" err="1" smtClean="0">
                <a:latin typeface="Bookman Old Style" panose="02050604050505020204" pitchFamily="18" charset="0"/>
              </a:rPr>
              <a:t>yrs</a:t>
            </a:r>
            <a:r>
              <a:rPr lang="en-US" dirty="0" smtClean="0">
                <a:latin typeface="Bookman Old Style" panose="02050604050505020204" pitchFamily="18" charset="0"/>
              </a:rPr>
              <a:t> have dual-earner families.</a:t>
            </a:r>
          </a:p>
          <a:p>
            <a:pPr eaLnBrk="1" hangingPunct="1">
              <a:defRPr/>
            </a:pPr>
            <a:r>
              <a:rPr lang="en-US" dirty="0" smtClean="0">
                <a:latin typeface="Bookman Old Style" panose="02050604050505020204" pitchFamily="18" charset="0"/>
              </a:rPr>
              <a:t>In nearly half of all families, women’s income =25 – 40 % of family income</a:t>
            </a:r>
          </a:p>
          <a:p>
            <a:pPr eaLnBrk="1" hangingPunct="1">
              <a:defRPr/>
            </a:pPr>
            <a:r>
              <a:rPr lang="en-US" dirty="0" smtClean="0">
                <a:latin typeface="Bookman Old Style" panose="02050604050505020204" pitchFamily="18" charset="0"/>
              </a:rPr>
              <a:t>In 25% of all families, women contribute to ½ or more of total family income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lstStyle/>
          <a:p>
            <a:pPr eaLnBrk="1" hangingPunct="1"/>
            <a:r>
              <a:rPr lang="en-US" altLang="en-US" smtClean="0">
                <a:latin typeface="Bookman Old Style" pitchFamily="18" charset="0"/>
              </a:rPr>
              <a:t>Due to career goals and work satisfaction, women are waiting to have children, and they have fewer when they do.</a:t>
            </a:r>
          </a:p>
          <a:p>
            <a:pPr eaLnBrk="1" hangingPunct="1"/>
            <a:r>
              <a:rPr lang="en-US" altLang="en-US" smtClean="0">
                <a:latin typeface="Bookman Old Style" pitchFamily="18" charset="0"/>
              </a:rPr>
              <a:t>The majority of women are no longer at home caring for children for long periods of time.</a:t>
            </a:r>
          </a:p>
          <a:p>
            <a:pPr eaLnBrk="1" hangingPunct="1"/>
            <a:r>
              <a:rPr lang="en-US" altLang="en-US" smtClean="0">
                <a:latin typeface="Bookman Old Style" pitchFamily="18" charset="0"/>
              </a:rPr>
              <a:t>Those who do stay at home do not have a large network of other stay-at-home parents to rely on.</a:t>
            </a:r>
          </a:p>
          <a:p>
            <a:pPr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eaLnBrk="1" hangingPunct="1"/>
            <a:r>
              <a:rPr lang="en-US" altLang="en-US" smtClean="0">
                <a:latin typeface="Bookman Old Style" pitchFamily="18" charset="0"/>
              </a:rPr>
              <a:t>Read Fertility Trends p.295-301 together as a class. Discuss charts.</a:t>
            </a:r>
          </a:p>
          <a:p>
            <a:pPr eaLnBrk="1" hangingPunct="1"/>
            <a:r>
              <a:rPr lang="en-US" altLang="en-US" smtClean="0">
                <a:latin typeface="Bookman Old Style" pitchFamily="18" charset="0"/>
              </a:rPr>
              <a:t>Read Infertility section on p.309</a:t>
            </a:r>
          </a:p>
          <a:p>
            <a:pPr eaLnBrk="1" hangingPunct="1"/>
            <a:r>
              <a:rPr lang="en-US" altLang="en-US" smtClean="0">
                <a:latin typeface="Bookman Old Style" pitchFamily="18" charset="0"/>
              </a:rPr>
              <a:t>Advances in reproductive technology now allow </a:t>
            </a:r>
            <a:r>
              <a:rPr lang="en-US" altLang="en-US" b="1" i="1" smtClean="0">
                <a:latin typeface="Bookman Old Style" pitchFamily="18" charset="0"/>
              </a:rPr>
              <a:t>infertile </a:t>
            </a:r>
            <a:r>
              <a:rPr lang="en-US" altLang="en-US" smtClean="0">
                <a:latin typeface="Bookman Old Style" pitchFamily="18" charset="0"/>
              </a:rPr>
              <a:t>couples to have .  In the past, the only option was adoption.</a:t>
            </a:r>
          </a:p>
          <a:p>
            <a:pPr eaLnBrk="1" hangingPunct="1"/>
            <a:r>
              <a:rPr lang="en-US" altLang="en-US" smtClean="0">
                <a:latin typeface="Bookman Old Style" pitchFamily="18" charset="0"/>
              </a:rPr>
              <a:t>NOW: artificial insemination of husband’s sperm</a:t>
            </a:r>
          </a:p>
          <a:p>
            <a:pPr eaLnBrk="1" hangingPunct="1"/>
            <a:r>
              <a:rPr lang="en-US" altLang="en-US" smtClean="0">
                <a:latin typeface="Bookman Old Style" pitchFamily="18" charset="0"/>
              </a:rPr>
              <a:t>Artificial insemination of a donor’s sperm</a:t>
            </a:r>
          </a:p>
          <a:p>
            <a:pPr eaLnBrk="1" hangingPunct="1"/>
            <a:r>
              <a:rPr lang="en-US" altLang="en-US" smtClean="0">
                <a:latin typeface="Bookman Old Style" pitchFamily="18" charset="0"/>
              </a:rPr>
              <a:t>In vitro fertilization </a:t>
            </a:r>
          </a:p>
          <a:p>
            <a:pPr eaLnBrk="1" hangingPunct="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eaLnBrk="1" hangingPunct="1">
              <a:buFontTx/>
              <a:buNone/>
              <a:defRPr/>
            </a:pPr>
            <a:r>
              <a:rPr lang="en-US" sz="2600" b="1" u="sng" dirty="0" smtClean="0">
                <a:latin typeface="Bookman Old Style" panose="02050604050505020204" pitchFamily="18" charset="0"/>
              </a:rPr>
              <a:t>Lack of Support for Parents</a:t>
            </a:r>
            <a:endParaRPr lang="en-US" sz="2600" dirty="0" smtClean="0">
              <a:latin typeface="Bookman Old Style" panose="02050604050505020204" pitchFamily="18" charset="0"/>
            </a:endParaRPr>
          </a:p>
          <a:p>
            <a:pPr eaLnBrk="1" hangingPunct="1">
              <a:defRPr/>
            </a:pPr>
            <a:r>
              <a:rPr lang="en-US" sz="2600" dirty="0" smtClean="0">
                <a:latin typeface="Bookman Old Style" panose="02050604050505020204" pitchFamily="18" charset="0"/>
              </a:rPr>
              <a:t>society not seen as supportive of families</a:t>
            </a:r>
          </a:p>
          <a:p>
            <a:pPr eaLnBrk="1" hangingPunct="1">
              <a:defRPr/>
            </a:pPr>
            <a:r>
              <a:rPr lang="en-US" sz="2600" dirty="0" smtClean="0">
                <a:latin typeface="Bookman Old Style" panose="02050604050505020204" pitchFamily="18" charset="0"/>
              </a:rPr>
              <a:t>struggle to balance careers and families</a:t>
            </a:r>
          </a:p>
          <a:p>
            <a:pPr eaLnBrk="1" hangingPunct="1">
              <a:defRPr/>
            </a:pPr>
            <a:r>
              <a:rPr lang="en-US" sz="2600" dirty="0" smtClean="0">
                <a:latin typeface="Bookman Old Style" panose="02050604050505020204" pitchFamily="18" charset="0"/>
              </a:rPr>
              <a:t>workplaces do not allow enough flexibility for parents and have inadequate care programs.</a:t>
            </a:r>
          </a:p>
          <a:p>
            <a:pPr eaLnBrk="1" hangingPunct="1">
              <a:defRPr/>
            </a:pPr>
            <a:r>
              <a:rPr lang="en-US" sz="2600" dirty="0" smtClean="0">
                <a:latin typeface="Bookman Old Style" panose="02050604050505020204" pitchFamily="18" charset="0"/>
              </a:rPr>
              <a:t>Workplaces need to be more accommodating of parents in terms of:</a:t>
            </a:r>
          </a:p>
          <a:p>
            <a:pPr lvl="1" eaLnBrk="1" hangingPunct="1">
              <a:defRPr/>
            </a:pPr>
            <a:r>
              <a:rPr lang="en-US" sz="2600" dirty="0" smtClean="0">
                <a:latin typeface="Bookman Old Style" panose="02050604050505020204" pitchFamily="18" charset="0"/>
              </a:rPr>
              <a:t>hours they work</a:t>
            </a:r>
          </a:p>
          <a:p>
            <a:pPr lvl="1" eaLnBrk="1" hangingPunct="1">
              <a:defRPr/>
            </a:pPr>
            <a:r>
              <a:rPr lang="en-US" sz="2600" dirty="0" smtClean="0">
                <a:latin typeface="Bookman Old Style" panose="02050604050505020204" pitchFamily="18" charset="0"/>
              </a:rPr>
              <a:t>opportunity to work from home</a:t>
            </a:r>
          </a:p>
          <a:p>
            <a:pPr lvl="1" eaLnBrk="1" hangingPunct="1">
              <a:defRPr/>
            </a:pPr>
            <a:r>
              <a:rPr lang="en-US" sz="2600" dirty="0" smtClean="0">
                <a:latin typeface="Bookman Old Style" panose="02050604050505020204" pitchFamily="18" charset="0"/>
              </a:rPr>
              <a:t>ability to take time off to care for ill children</a:t>
            </a:r>
          </a:p>
          <a:p>
            <a:pPr marL="457200" lvl="1" indent="0" eaLnBrk="1" hangingPunct="1">
              <a:buFontTx/>
              <a:buNone/>
              <a:defRPr/>
            </a:pPr>
            <a:r>
              <a:rPr lang="en-US" sz="2600" dirty="0" smtClean="0">
                <a:latin typeface="Bookman Old Style" panose="02050604050505020204" pitchFamily="18" charset="0"/>
              </a:rPr>
              <a:t>Despite all this: 90% of couples today have, or would like to have, babies.</a:t>
            </a:r>
          </a:p>
          <a:p>
            <a:pPr eaLnBrk="1" hangingPunct="1">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307</TotalTime>
  <Words>3156</Words>
  <Application>Microsoft Office PowerPoint</Application>
  <PresentationFormat>On-screen Show (4:3)</PresentationFormat>
  <Paragraphs>336</Paragraphs>
  <Slides>56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Bookman Old Style</vt:lpstr>
      <vt:lpstr>Default Design</vt:lpstr>
      <vt:lpstr>Unit 4: Parenting</vt:lpstr>
      <vt:lpstr>Brief History of Parenting: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Parenting Styles   </vt:lpstr>
      <vt:lpstr>PowerPoint Presentation</vt:lpstr>
      <vt:lpstr>Factors inhibiting good parenting: </vt:lpstr>
      <vt:lpstr> Parent-Child Relationships   </vt:lpstr>
      <vt:lpstr> Attachment in later life   </vt:lpstr>
      <vt:lpstr>PowerPoint Presentation</vt:lpstr>
      <vt:lpstr>Multiple Births </vt:lpstr>
      <vt:lpstr>How common are twins and other multiple births? </vt:lpstr>
      <vt:lpstr>What caused the rise in multiples?  </vt:lpstr>
      <vt:lpstr>What about identical twins? </vt:lpstr>
      <vt:lpstr>Likelihood of multiples with fertility treatments: </vt:lpstr>
      <vt:lpstr>What other factors influence the probability of having fraternal twins? </vt:lpstr>
      <vt:lpstr>PowerPoint Presentation</vt:lpstr>
      <vt:lpstr>PowerPoint Presentation</vt:lpstr>
      <vt:lpstr>The Transition to Parenthood New text reference: p.322 </vt:lpstr>
      <vt:lpstr>Marital Satisfaction </vt:lpstr>
      <vt:lpstr>Financial Adjustment </vt:lpstr>
      <vt:lpstr>Taking Leave from Work </vt:lpstr>
      <vt:lpstr>Teenage Parenthood</vt:lpstr>
      <vt:lpstr>PowerPoint Presentation</vt:lpstr>
      <vt:lpstr>Pregnancy nutrition: Foods to avoid during pregnancy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People Who Help in the Birthing Process</vt:lpstr>
      <vt:lpstr>What is a doula?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Family Structure and Parent-Child Roles </vt:lpstr>
      <vt:lpstr>PowerPoint Presentation</vt:lpstr>
      <vt:lpstr>PowerPoint Presentation</vt:lpstr>
      <vt:lpstr>PowerPoint Presentation</vt:lpstr>
    </vt:vector>
  </TitlesOfParts>
  <Company>Ottawa-Carleton District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Parenting</dc:title>
  <dc:creator>C35404</dc:creator>
  <cp:lastModifiedBy>Lynn Glover</cp:lastModifiedBy>
  <cp:revision>35</cp:revision>
  <dcterms:created xsi:type="dcterms:W3CDTF">2016-05-05T14:53:05Z</dcterms:created>
  <dcterms:modified xsi:type="dcterms:W3CDTF">2016-05-30T18:52:07Z</dcterms:modified>
</cp:coreProperties>
</file>